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0" r:id="rId1"/>
  </p:sldMasterIdLst>
  <p:notesMasterIdLst>
    <p:notesMasterId r:id="rId34"/>
  </p:notesMasterIdLst>
  <p:handoutMasterIdLst>
    <p:handoutMasterId r:id="rId35"/>
  </p:handoutMasterIdLst>
  <p:sldIdLst>
    <p:sldId id="256" r:id="rId2"/>
    <p:sldId id="342" r:id="rId3"/>
    <p:sldId id="301" r:id="rId4"/>
    <p:sldId id="257" r:id="rId5"/>
    <p:sldId id="258" r:id="rId6"/>
    <p:sldId id="287" r:id="rId7"/>
    <p:sldId id="275" r:id="rId8"/>
    <p:sldId id="269" r:id="rId9"/>
    <p:sldId id="274" r:id="rId10"/>
    <p:sldId id="277" r:id="rId11"/>
    <p:sldId id="280" r:id="rId12"/>
    <p:sldId id="282" r:id="rId13"/>
    <p:sldId id="307" r:id="rId14"/>
    <p:sldId id="317" r:id="rId15"/>
    <p:sldId id="291" r:id="rId16"/>
    <p:sldId id="323" r:id="rId17"/>
    <p:sldId id="260" r:id="rId18"/>
    <p:sldId id="292" r:id="rId19"/>
    <p:sldId id="290" r:id="rId20"/>
    <p:sldId id="300" r:id="rId21"/>
    <p:sldId id="304" r:id="rId22"/>
    <p:sldId id="288" r:id="rId23"/>
    <p:sldId id="344" r:id="rId24"/>
    <p:sldId id="265" r:id="rId25"/>
    <p:sldId id="297" r:id="rId26"/>
    <p:sldId id="295" r:id="rId27"/>
    <p:sldId id="318" r:id="rId28"/>
    <p:sldId id="303" r:id="rId29"/>
    <p:sldId id="299" r:id="rId30"/>
    <p:sldId id="308" r:id="rId31"/>
    <p:sldId id="345" r:id="rId32"/>
    <p:sldId id="346"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CC51D2-56EA-4AE4-A941-E17DA94394B5}" v="24" dt="2020-10-17T04:34:08.693"/>
    <p1510:client id="{10FDA7DF-53AD-088A-DB38-9B76C70E8E66}" v="522" dt="2020-10-16T20:17:30.558"/>
    <p1510:client id="{1A799C50-F7E1-6840-A087-99C286A3A7D8}" v="182" dt="2020-10-17T05:04:58.732"/>
    <p1510:client id="{428CE4B8-BB27-0070-1D97-C0341A4DA459}" v="2017" dt="2020-10-16T05:37:45.603"/>
    <p1510:client id="{6AADA291-C2AB-E0E7-8DCA-CB0260F7BFDA}" v="32" dt="2020-10-16T05:45:13.613"/>
    <p1510:client id="{93DD8B12-DA61-EED5-BFFB-21C95DF93C1E}" v="6" dt="2020-10-17T04:38:42.044"/>
    <p1510:client id="{A0FAE850-630A-C45C-9865-F2B3556F8A71}" v="1384" dt="2020-10-16T07:43:33.867"/>
    <p1510:client id="{A7EB66DE-578B-0491-B32B-71F470009ACF}" v="228" dt="2020-10-17T04:45:31.163"/>
    <p1510:client id="{B265DB8F-661C-A533-5E34-4E4D9680270F}" v="41" dt="2020-10-16T22:12:36.349"/>
    <p1510:client id="{C8E53BE2-7445-EB54-6C95-2520E40E0487}" v="10" dt="2020-10-16T05:42:13.521"/>
    <p1510:client id="{EDB50ED4-F5A2-62A3-DBCB-34EDBD873302}" v="650" dt="2020-10-16T19:20:59.56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21"/>
    <p:restoredTop sz="94744"/>
  </p:normalViewPr>
  <p:slideViewPr>
    <p:cSldViewPr snapToGrid="0">
      <p:cViewPr varScale="1">
        <p:scale>
          <a:sx n="115" d="100"/>
          <a:sy n="115" d="100"/>
        </p:scale>
        <p:origin x="240" y="208"/>
      </p:cViewPr>
      <p:guideLst>
        <p:guide orient="horz" pos="2160"/>
        <p:guide pos="3840"/>
      </p:guideLst>
    </p:cSldViewPr>
  </p:slideViewPr>
  <p:notesTextViewPr>
    <p:cViewPr>
      <p:scale>
        <a:sx n="1" d="1"/>
        <a:sy n="1" d="1"/>
      </p:scale>
      <p:origin x="0" y="0"/>
    </p:cViewPr>
  </p:notesTextViewPr>
  <p:sorterViewPr>
    <p:cViewPr>
      <p:scale>
        <a:sx n="1" d="1"/>
        <a:sy n="1" d="1"/>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8BA214-0A2C-4FE9-99D9-3E28DD336D65}"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E54CC882-8804-4409-9789-21F18CB2ADF4}">
      <dgm:prSet/>
      <dgm:spPr/>
      <dgm:t>
        <a:bodyPr/>
        <a:lstStyle/>
        <a:p>
          <a:pPr>
            <a:lnSpc>
              <a:spcPct val="100000"/>
            </a:lnSpc>
          </a:pPr>
          <a:r>
            <a:rPr lang="en-US" b="1" dirty="0"/>
            <a:t>Community connections:  Local </a:t>
          </a:r>
          <a:r>
            <a:rPr lang="en-US" b="1" dirty="0">
              <a:latin typeface="Century Gothic" panose="020B0502020202020204"/>
            </a:rPr>
            <a:t>groups, community</a:t>
          </a:r>
          <a:r>
            <a:rPr lang="en-US" b="1" dirty="0"/>
            <a:t> events</a:t>
          </a:r>
          <a:r>
            <a:rPr lang="en-US" b="1" i="0" u="none" strike="noStrike" cap="none" baseline="0" noProof="0" dirty="0">
              <a:latin typeface="Century Gothic"/>
            </a:rPr>
            <a:t> and neighborhood HUBS</a:t>
          </a:r>
          <a:endParaRPr lang="en-US" b="1" dirty="0"/>
        </a:p>
      </dgm:t>
    </dgm:pt>
    <dgm:pt modelId="{47ED942E-C8CB-4650-A91A-C5011EA729F3}" type="parTrans" cxnId="{DFD182DD-17A4-4CE9-8036-21281BCAAD3C}">
      <dgm:prSet/>
      <dgm:spPr/>
      <dgm:t>
        <a:bodyPr/>
        <a:lstStyle/>
        <a:p>
          <a:endParaRPr lang="en-US"/>
        </a:p>
      </dgm:t>
    </dgm:pt>
    <dgm:pt modelId="{D206E968-DF64-49D5-8EBC-6CE9CD593CC5}" type="sibTrans" cxnId="{DFD182DD-17A4-4CE9-8036-21281BCAAD3C}">
      <dgm:prSet phldrT="03"/>
      <dgm:spPr/>
      <dgm:t>
        <a:bodyPr/>
        <a:lstStyle/>
        <a:p>
          <a:pPr>
            <a:lnSpc>
              <a:spcPct val="100000"/>
            </a:lnSpc>
          </a:pPr>
          <a:endParaRPr lang="en-US"/>
        </a:p>
      </dgm:t>
    </dgm:pt>
    <dgm:pt modelId="{914389AA-1FFF-4E0A-8FCE-838A465DD7FD}">
      <dgm:prSet/>
      <dgm:spPr/>
      <dgm:t>
        <a:bodyPr/>
        <a:lstStyle/>
        <a:p>
          <a:pPr rtl="0"/>
          <a:r>
            <a:rPr lang="en-US" dirty="0">
              <a:latin typeface="Century Gothic" panose="020B0502020202020204"/>
            </a:rPr>
            <a:t> </a:t>
          </a:r>
          <a:r>
            <a:rPr lang="en-US" b="1" dirty="0">
              <a:latin typeface="Century Gothic" panose="020B0502020202020204"/>
            </a:rPr>
            <a:t>Diverse professional development instructors</a:t>
          </a:r>
          <a:endParaRPr lang="en-US" b="1" dirty="0"/>
        </a:p>
      </dgm:t>
    </dgm:pt>
    <dgm:pt modelId="{DE2DB0C8-CCD4-474F-BD01-5C63D79B818C}" type="parTrans" cxnId="{5E9E6C06-28BB-443C-BAC9-DB2CB759C0FF}">
      <dgm:prSet/>
      <dgm:spPr/>
      <dgm:t>
        <a:bodyPr/>
        <a:lstStyle/>
        <a:p>
          <a:endParaRPr lang="en-US"/>
        </a:p>
      </dgm:t>
    </dgm:pt>
    <dgm:pt modelId="{540D31CB-D854-4B35-8CA9-B34191D838B1}" type="sibTrans" cxnId="{5E9E6C06-28BB-443C-BAC9-DB2CB759C0FF}">
      <dgm:prSet phldrT="04"/>
      <dgm:spPr/>
      <dgm:t>
        <a:bodyPr/>
        <a:lstStyle/>
        <a:p>
          <a:endParaRPr lang="en-US"/>
        </a:p>
      </dgm:t>
    </dgm:pt>
    <dgm:pt modelId="{EC54A0C1-7DD6-44FE-BB22-21E7FE45A042}">
      <dgm:prSet phldr="0"/>
      <dgm:spPr/>
      <dgm:t>
        <a:bodyPr/>
        <a:lstStyle/>
        <a:p>
          <a:pPr rtl="0"/>
          <a:r>
            <a:rPr lang="en-US" b="1" dirty="0"/>
            <a:t>Acknowledgement of cultures, languages and practices through images in texts, on school walls and media</a:t>
          </a:r>
          <a:r>
            <a:rPr lang="en-US" b="1" i="0" u="none" strike="noStrike" cap="none" baseline="0" noProof="0" dirty="0">
              <a:latin typeface="Century Gothic"/>
            </a:rPr>
            <a:t> </a:t>
          </a:r>
          <a:endParaRPr lang="en-US" b="1" dirty="0"/>
        </a:p>
      </dgm:t>
    </dgm:pt>
    <dgm:pt modelId="{166BBADA-9FAF-4F7B-BFFA-7B6B76E739A6}" type="parTrans" cxnId="{6520662C-E35D-4E3B-B734-955D564A40F5}">
      <dgm:prSet/>
      <dgm:spPr/>
      <dgm:t>
        <a:bodyPr/>
        <a:lstStyle/>
        <a:p>
          <a:endParaRPr lang="en-US"/>
        </a:p>
      </dgm:t>
    </dgm:pt>
    <dgm:pt modelId="{443BA290-CBCA-43B5-95A5-9E9F296F0749}" type="sibTrans" cxnId="{6520662C-E35D-4E3B-B734-955D564A40F5}">
      <dgm:prSet phldrT="01"/>
      <dgm:spPr/>
      <dgm:t>
        <a:bodyPr/>
        <a:lstStyle/>
        <a:p>
          <a:pPr>
            <a:lnSpc>
              <a:spcPct val="100000"/>
            </a:lnSpc>
          </a:pPr>
          <a:endParaRPr lang="en-US"/>
        </a:p>
      </dgm:t>
    </dgm:pt>
    <dgm:pt modelId="{DA9D3545-6794-4251-867C-06560F036405}">
      <dgm:prSet phldr="0"/>
      <dgm:spPr/>
      <dgm:t>
        <a:bodyPr/>
        <a:lstStyle/>
        <a:p>
          <a:pPr rtl="0"/>
          <a:r>
            <a:rPr lang="en-US" b="1" dirty="0"/>
            <a:t>Hiring of frontline staff, custodians, teachers, leads, supervisors and managers</a:t>
          </a:r>
        </a:p>
      </dgm:t>
    </dgm:pt>
    <dgm:pt modelId="{8BD6FAB8-0D56-4052-9E65-A5B6382CA285}" type="parTrans" cxnId="{FBF0D014-0F61-4B7B-B34C-A33C5C59E3DB}">
      <dgm:prSet/>
      <dgm:spPr/>
      <dgm:t>
        <a:bodyPr/>
        <a:lstStyle/>
        <a:p>
          <a:endParaRPr lang="en-US"/>
        </a:p>
      </dgm:t>
    </dgm:pt>
    <dgm:pt modelId="{35430240-DEA0-4DEE-82A8-75132D270D43}" type="sibTrans" cxnId="{FBF0D014-0F61-4B7B-B34C-A33C5C59E3DB}">
      <dgm:prSet phldrT="02"/>
      <dgm:spPr/>
      <dgm:t>
        <a:bodyPr/>
        <a:lstStyle/>
        <a:p>
          <a:pPr>
            <a:lnSpc>
              <a:spcPct val="100000"/>
            </a:lnSpc>
          </a:pPr>
          <a:endParaRPr lang="en-US"/>
        </a:p>
      </dgm:t>
    </dgm:pt>
    <dgm:pt modelId="{D705277F-8542-49FE-906C-433FE6CEDD36}" type="pres">
      <dgm:prSet presAssocID="{228BA214-0A2C-4FE9-99D9-3E28DD336D65}" presName="diagram" presStyleCnt="0">
        <dgm:presLayoutVars>
          <dgm:dir/>
          <dgm:resizeHandles val="exact"/>
        </dgm:presLayoutVars>
      </dgm:prSet>
      <dgm:spPr/>
    </dgm:pt>
    <dgm:pt modelId="{C5405D57-6E80-4688-A88A-B615866FAA8F}" type="pres">
      <dgm:prSet presAssocID="{EC54A0C1-7DD6-44FE-BB22-21E7FE45A042}" presName="node" presStyleLbl="node1" presStyleIdx="0" presStyleCnt="4">
        <dgm:presLayoutVars>
          <dgm:bulletEnabled val="1"/>
        </dgm:presLayoutVars>
      </dgm:prSet>
      <dgm:spPr/>
    </dgm:pt>
    <dgm:pt modelId="{C5B6314B-90DC-455F-8FE3-675D6243DA86}" type="pres">
      <dgm:prSet presAssocID="{443BA290-CBCA-43B5-95A5-9E9F296F0749}" presName="sibTrans" presStyleCnt="0"/>
      <dgm:spPr/>
    </dgm:pt>
    <dgm:pt modelId="{E3217D9A-2890-4F95-98E5-1CD06F1DCB36}" type="pres">
      <dgm:prSet presAssocID="{DA9D3545-6794-4251-867C-06560F036405}" presName="node" presStyleLbl="node1" presStyleIdx="1" presStyleCnt="4">
        <dgm:presLayoutVars>
          <dgm:bulletEnabled val="1"/>
        </dgm:presLayoutVars>
      </dgm:prSet>
      <dgm:spPr/>
    </dgm:pt>
    <dgm:pt modelId="{03DCDF08-A8FB-4ADB-9B13-8883CA4E97C7}" type="pres">
      <dgm:prSet presAssocID="{35430240-DEA0-4DEE-82A8-75132D270D43}" presName="sibTrans" presStyleCnt="0"/>
      <dgm:spPr/>
    </dgm:pt>
    <dgm:pt modelId="{7A372995-383F-44E2-88BD-39E9AD375049}" type="pres">
      <dgm:prSet presAssocID="{E54CC882-8804-4409-9789-21F18CB2ADF4}" presName="node" presStyleLbl="node1" presStyleIdx="2" presStyleCnt="4">
        <dgm:presLayoutVars>
          <dgm:bulletEnabled val="1"/>
        </dgm:presLayoutVars>
      </dgm:prSet>
      <dgm:spPr/>
    </dgm:pt>
    <dgm:pt modelId="{8E7BF3F4-1695-4A0C-B209-17CC8860B957}" type="pres">
      <dgm:prSet presAssocID="{D206E968-DF64-49D5-8EBC-6CE9CD593CC5}" presName="sibTrans" presStyleCnt="0"/>
      <dgm:spPr/>
    </dgm:pt>
    <dgm:pt modelId="{A84E2F67-7D61-4448-8534-E9C6DE8D23D6}" type="pres">
      <dgm:prSet presAssocID="{914389AA-1FFF-4E0A-8FCE-838A465DD7FD}" presName="node" presStyleLbl="node1" presStyleIdx="3" presStyleCnt="4">
        <dgm:presLayoutVars>
          <dgm:bulletEnabled val="1"/>
        </dgm:presLayoutVars>
      </dgm:prSet>
      <dgm:spPr/>
    </dgm:pt>
  </dgm:ptLst>
  <dgm:cxnLst>
    <dgm:cxn modelId="{5E9E6C06-28BB-443C-BAC9-DB2CB759C0FF}" srcId="{228BA214-0A2C-4FE9-99D9-3E28DD336D65}" destId="{914389AA-1FFF-4E0A-8FCE-838A465DD7FD}" srcOrd="3" destOrd="0" parTransId="{DE2DB0C8-CCD4-474F-BD01-5C63D79B818C}" sibTransId="{540D31CB-D854-4B35-8CA9-B34191D838B1}"/>
    <dgm:cxn modelId="{FBF0D014-0F61-4B7B-B34C-A33C5C59E3DB}" srcId="{228BA214-0A2C-4FE9-99D9-3E28DD336D65}" destId="{DA9D3545-6794-4251-867C-06560F036405}" srcOrd="1" destOrd="0" parTransId="{8BD6FAB8-0D56-4052-9E65-A5B6382CA285}" sibTransId="{35430240-DEA0-4DEE-82A8-75132D270D43}"/>
    <dgm:cxn modelId="{E57A901A-B2A1-4EA4-A64E-9483FF39B396}" type="presOf" srcId="{914389AA-1FFF-4E0A-8FCE-838A465DD7FD}" destId="{A84E2F67-7D61-4448-8534-E9C6DE8D23D6}" srcOrd="0" destOrd="0" presId="urn:microsoft.com/office/officeart/2005/8/layout/default"/>
    <dgm:cxn modelId="{6520662C-E35D-4E3B-B734-955D564A40F5}" srcId="{228BA214-0A2C-4FE9-99D9-3E28DD336D65}" destId="{EC54A0C1-7DD6-44FE-BB22-21E7FE45A042}" srcOrd="0" destOrd="0" parTransId="{166BBADA-9FAF-4F7B-BFFA-7B6B76E739A6}" sibTransId="{443BA290-CBCA-43B5-95A5-9E9F296F0749}"/>
    <dgm:cxn modelId="{488B4532-1C2F-4619-A0A5-41DFF5AADFE2}" type="presOf" srcId="{228BA214-0A2C-4FE9-99D9-3E28DD336D65}" destId="{D705277F-8542-49FE-906C-433FE6CEDD36}" srcOrd="0" destOrd="0" presId="urn:microsoft.com/office/officeart/2005/8/layout/default"/>
    <dgm:cxn modelId="{989AA4D2-522C-400C-8FA3-7827F22DAA74}" type="presOf" srcId="{E54CC882-8804-4409-9789-21F18CB2ADF4}" destId="{7A372995-383F-44E2-88BD-39E9AD375049}" srcOrd="0" destOrd="0" presId="urn:microsoft.com/office/officeart/2005/8/layout/default"/>
    <dgm:cxn modelId="{DFD182DD-17A4-4CE9-8036-21281BCAAD3C}" srcId="{228BA214-0A2C-4FE9-99D9-3E28DD336D65}" destId="{E54CC882-8804-4409-9789-21F18CB2ADF4}" srcOrd="2" destOrd="0" parTransId="{47ED942E-C8CB-4650-A91A-C5011EA729F3}" sibTransId="{D206E968-DF64-49D5-8EBC-6CE9CD593CC5}"/>
    <dgm:cxn modelId="{F07AC6F8-BAAD-4DE5-97A4-5EF753C23453}" type="presOf" srcId="{EC54A0C1-7DD6-44FE-BB22-21E7FE45A042}" destId="{C5405D57-6E80-4688-A88A-B615866FAA8F}" srcOrd="0" destOrd="0" presId="urn:microsoft.com/office/officeart/2005/8/layout/default"/>
    <dgm:cxn modelId="{747A5FFE-D765-429C-B5CE-92F77AC29821}" type="presOf" srcId="{DA9D3545-6794-4251-867C-06560F036405}" destId="{E3217D9A-2890-4F95-98E5-1CD06F1DCB36}" srcOrd="0" destOrd="0" presId="urn:microsoft.com/office/officeart/2005/8/layout/default"/>
    <dgm:cxn modelId="{A35BE43B-EF7B-41A7-8571-7A77AFE8B562}" type="presParOf" srcId="{D705277F-8542-49FE-906C-433FE6CEDD36}" destId="{C5405D57-6E80-4688-A88A-B615866FAA8F}" srcOrd="0" destOrd="0" presId="urn:microsoft.com/office/officeart/2005/8/layout/default"/>
    <dgm:cxn modelId="{7E489114-65BD-492D-82D1-B899E13D7E88}" type="presParOf" srcId="{D705277F-8542-49FE-906C-433FE6CEDD36}" destId="{C5B6314B-90DC-455F-8FE3-675D6243DA86}" srcOrd="1" destOrd="0" presId="urn:microsoft.com/office/officeart/2005/8/layout/default"/>
    <dgm:cxn modelId="{217F64DE-5402-4ADB-BD2D-66CE892E191B}" type="presParOf" srcId="{D705277F-8542-49FE-906C-433FE6CEDD36}" destId="{E3217D9A-2890-4F95-98E5-1CD06F1DCB36}" srcOrd="2" destOrd="0" presId="urn:microsoft.com/office/officeart/2005/8/layout/default"/>
    <dgm:cxn modelId="{5096CE85-ABAA-4614-8061-26FF449136B1}" type="presParOf" srcId="{D705277F-8542-49FE-906C-433FE6CEDD36}" destId="{03DCDF08-A8FB-4ADB-9B13-8883CA4E97C7}" srcOrd="3" destOrd="0" presId="urn:microsoft.com/office/officeart/2005/8/layout/default"/>
    <dgm:cxn modelId="{9EC20EC4-1B0D-4F77-9A77-9BFFA234AD88}" type="presParOf" srcId="{D705277F-8542-49FE-906C-433FE6CEDD36}" destId="{7A372995-383F-44E2-88BD-39E9AD375049}" srcOrd="4" destOrd="0" presId="urn:microsoft.com/office/officeart/2005/8/layout/default"/>
    <dgm:cxn modelId="{A072BA17-9F2B-426E-A28E-5D880FB5CE4B}" type="presParOf" srcId="{D705277F-8542-49FE-906C-433FE6CEDD36}" destId="{8E7BF3F4-1695-4A0C-B209-17CC8860B957}" srcOrd="5" destOrd="0" presId="urn:microsoft.com/office/officeart/2005/8/layout/default"/>
    <dgm:cxn modelId="{B8BAF56F-714A-4EA0-A573-BF55C4D37245}" type="presParOf" srcId="{D705277F-8542-49FE-906C-433FE6CEDD36}" destId="{A84E2F67-7D61-4448-8534-E9C6DE8D23D6}"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405D57-6E80-4688-A88A-B615866FAA8F}">
      <dsp:nvSpPr>
        <dsp:cNvPr id="0" name=""/>
        <dsp:cNvSpPr/>
      </dsp:nvSpPr>
      <dsp:spPr>
        <a:xfrm>
          <a:off x="1454506" y="2350"/>
          <a:ext cx="4078894" cy="2447336"/>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rtl="0">
            <a:lnSpc>
              <a:spcPct val="90000"/>
            </a:lnSpc>
            <a:spcBef>
              <a:spcPct val="0"/>
            </a:spcBef>
            <a:spcAft>
              <a:spcPct val="35000"/>
            </a:spcAft>
            <a:buNone/>
          </a:pPr>
          <a:r>
            <a:rPr lang="en-US" sz="2600" b="1" kern="1200" dirty="0"/>
            <a:t>Acknowledgement of cultures, languages and practices through images in texts, on school walls and media</a:t>
          </a:r>
          <a:r>
            <a:rPr lang="en-US" sz="2600" b="1" i="0" u="none" strike="noStrike" kern="1200" cap="none" baseline="0" noProof="0" dirty="0">
              <a:latin typeface="Century Gothic"/>
            </a:rPr>
            <a:t> </a:t>
          </a:r>
          <a:endParaRPr lang="en-US" sz="2600" b="1" kern="1200" dirty="0"/>
        </a:p>
      </dsp:txBody>
      <dsp:txXfrm>
        <a:off x="1454506" y="2350"/>
        <a:ext cx="4078894" cy="2447336"/>
      </dsp:txXfrm>
    </dsp:sp>
    <dsp:sp modelId="{E3217D9A-2890-4F95-98E5-1CD06F1DCB36}">
      <dsp:nvSpPr>
        <dsp:cNvPr id="0" name=""/>
        <dsp:cNvSpPr/>
      </dsp:nvSpPr>
      <dsp:spPr>
        <a:xfrm>
          <a:off x="5941290" y="2350"/>
          <a:ext cx="4078894" cy="2447336"/>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rtl="0">
            <a:lnSpc>
              <a:spcPct val="90000"/>
            </a:lnSpc>
            <a:spcBef>
              <a:spcPct val="0"/>
            </a:spcBef>
            <a:spcAft>
              <a:spcPct val="35000"/>
            </a:spcAft>
            <a:buNone/>
          </a:pPr>
          <a:r>
            <a:rPr lang="en-US" sz="2600" b="1" kern="1200" dirty="0"/>
            <a:t>Hiring of frontline staff, custodians, teachers, leads, supervisors and managers</a:t>
          </a:r>
        </a:p>
      </dsp:txBody>
      <dsp:txXfrm>
        <a:off x="5941290" y="2350"/>
        <a:ext cx="4078894" cy="2447336"/>
      </dsp:txXfrm>
    </dsp:sp>
    <dsp:sp modelId="{7A372995-383F-44E2-88BD-39E9AD375049}">
      <dsp:nvSpPr>
        <dsp:cNvPr id="0" name=""/>
        <dsp:cNvSpPr/>
      </dsp:nvSpPr>
      <dsp:spPr>
        <a:xfrm>
          <a:off x="1454506" y="2857576"/>
          <a:ext cx="4078894" cy="2447336"/>
        </a:xfrm>
        <a:prstGeom prst="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100000"/>
            </a:lnSpc>
            <a:spcBef>
              <a:spcPct val="0"/>
            </a:spcBef>
            <a:spcAft>
              <a:spcPct val="35000"/>
            </a:spcAft>
            <a:buNone/>
          </a:pPr>
          <a:r>
            <a:rPr lang="en-US" sz="2600" b="1" kern="1200" dirty="0"/>
            <a:t>Community connections:  Local </a:t>
          </a:r>
          <a:r>
            <a:rPr lang="en-US" sz="2600" b="1" kern="1200" dirty="0">
              <a:latin typeface="Century Gothic" panose="020B0502020202020204"/>
            </a:rPr>
            <a:t>groups, community</a:t>
          </a:r>
          <a:r>
            <a:rPr lang="en-US" sz="2600" b="1" kern="1200" dirty="0"/>
            <a:t> events</a:t>
          </a:r>
          <a:r>
            <a:rPr lang="en-US" sz="2600" b="1" i="0" u="none" strike="noStrike" kern="1200" cap="none" baseline="0" noProof="0" dirty="0">
              <a:latin typeface="Century Gothic"/>
            </a:rPr>
            <a:t> and neighborhood HUBS</a:t>
          </a:r>
          <a:endParaRPr lang="en-US" sz="2600" b="1" kern="1200" dirty="0"/>
        </a:p>
      </dsp:txBody>
      <dsp:txXfrm>
        <a:off x="1454506" y="2857576"/>
        <a:ext cx="4078894" cy="2447336"/>
      </dsp:txXfrm>
    </dsp:sp>
    <dsp:sp modelId="{A84E2F67-7D61-4448-8534-E9C6DE8D23D6}">
      <dsp:nvSpPr>
        <dsp:cNvPr id="0" name=""/>
        <dsp:cNvSpPr/>
      </dsp:nvSpPr>
      <dsp:spPr>
        <a:xfrm>
          <a:off x="5941290" y="2857576"/>
          <a:ext cx="4078894" cy="2447336"/>
        </a:xfrm>
        <a:prstGeom prst="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rtl="0">
            <a:lnSpc>
              <a:spcPct val="90000"/>
            </a:lnSpc>
            <a:spcBef>
              <a:spcPct val="0"/>
            </a:spcBef>
            <a:spcAft>
              <a:spcPct val="35000"/>
            </a:spcAft>
            <a:buNone/>
          </a:pPr>
          <a:r>
            <a:rPr lang="en-US" sz="2600" kern="1200" dirty="0">
              <a:latin typeface="Century Gothic" panose="020B0502020202020204"/>
            </a:rPr>
            <a:t> </a:t>
          </a:r>
          <a:r>
            <a:rPr lang="en-US" sz="2600" b="1" kern="1200" dirty="0">
              <a:latin typeface="Century Gothic" panose="020B0502020202020204"/>
            </a:rPr>
            <a:t>Diverse professional development instructors</a:t>
          </a:r>
          <a:endParaRPr lang="en-US" sz="2600" b="1" kern="1200" dirty="0"/>
        </a:p>
      </dsp:txBody>
      <dsp:txXfrm>
        <a:off x="5941290" y="2857576"/>
        <a:ext cx="4078894" cy="2447336"/>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3CEAAF3-9831-450B-8D59-2C09DB96C8FC}" type="datetimeFigureOut">
              <a:rPr lang="en-US"/>
              <a:t>10/4/21</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6834459-7356-44BF-850D-8B30C4FB3B6B}" type="slidenum">
              <a:rPr/>
              <a:t>‹#›</a:t>
            </a:fld>
            <a:endParaRPr/>
          </a:p>
        </p:txBody>
      </p:sp>
    </p:spTree>
    <p:extLst>
      <p:ext uri="{BB962C8B-B14F-4D97-AF65-F5344CB8AC3E}">
        <p14:creationId xmlns:p14="http://schemas.microsoft.com/office/powerpoint/2010/main" val="2469016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50CD79-FC16-4410-AB61-17F26E6D3BC8}" type="datetimeFigureOut">
              <a:rPr lang="en-US"/>
              <a:t>10/4/21</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3C37BE-C303-496D-B5CD-85F2937540FC}" type="slidenum">
              <a:rPr/>
              <a:t>‹#›</a:t>
            </a:fld>
            <a:endParaRPr/>
          </a:p>
        </p:txBody>
      </p:sp>
    </p:spTree>
    <p:extLst>
      <p:ext uri="{BB962C8B-B14F-4D97-AF65-F5344CB8AC3E}">
        <p14:creationId xmlns:p14="http://schemas.microsoft.com/office/powerpoint/2010/main" val="3350842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artnet.com/auctions/artists/shepard-fairey/tyrant-boot-2"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thinkingraceblog.wordpress.com/2017/04/24/were-all-just-different-how-intersectionality-is-being-colonized-by-white-people/"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duuoo.io/post/the-role-of-feedback-in-the-learning-organization"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som.yale.edu/news/2020/09/dean-kerwin-k-charles-announces-steps-to-respond-to-racism?utm_campaign=emba-newsletter-october2020&amp;utm_source=newsletter&amp;utm_medium=email"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ottawamatters.com/local-news/ontario-sees-dramatic-increase-in-hate-crime-during-2017-1142305"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150.statcan.gc.ca/n1/pub/85-002-x/2020001/article/00003-eng.htm"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blackmenco.com/commercial-cleaning/"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www.alamy.com/stock-photo-senior-woman-between-70-and-80-years-old-is-keeping-badminton-rackets-176330429.html"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gettyimages.ca/detail/photo/janitor-cleaning-hospital-room-royalty-free-image/91156591?adppopup=true"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www.imgacademy.com/boarding-school/athletics/basketball"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pinterest.ca/pin/568086940473871590/"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https://www.artnet.com/auctions/artists/shepard-fairey/tyrant-boot-2</a:t>
            </a: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0A3C37BE-C303-496D-B5CD-85F2937540FC}" type="slidenum">
              <a:rPr lang="en-US" smtClean="0"/>
              <a:t>1</a:t>
            </a:fld>
            <a:endParaRPr lang="en-US"/>
          </a:p>
        </p:txBody>
      </p:sp>
    </p:spTree>
    <p:extLst>
      <p:ext uri="{BB962C8B-B14F-4D97-AF65-F5344CB8AC3E}">
        <p14:creationId xmlns:p14="http://schemas.microsoft.com/office/powerpoint/2010/main" val="22055511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(Lombardi &amp; Jefford, Organizational Methods Course, Brock University at Sheridan College, September 2009)</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image was offered by PowerPoint designs.</a:t>
            </a:r>
          </a:p>
          <a:p>
            <a:endParaRPr lang="en-US" dirty="0"/>
          </a:p>
        </p:txBody>
      </p:sp>
      <p:sp>
        <p:nvSpPr>
          <p:cNvPr id="4" name="Slide Number Placeholder 3"/>
          <p:cNvSpPr>
            <a:spLocks noGrp="1"/>
          </p:cNvSpPr>
          <p:nvPr>
            <p:ph type="sldNum" sz="quarter" idx="5"/>
          </p:nvPr>
        </p:nvSpPr>
        <p:spPr/>
        <p:txBody>
          <a:bodyPr/>
          <a:lstStyle/>
          <a:p>
            <a:fld id="{0A3C37BE-C303-496D-B5CD-85F2937540FC}" type="slidenum">
              <a:rPr lang="en-CA" smtClean="0"/>
              <a:t>14</a:t>
            </a:fld>
            <a:endParaRPr lang="en-CA"/>
          </a:p>
        </p:txBody>
      </p:sp>
    </p:spTree>
    <p:extLst>
      <p:ext uri="{BB962C8B-B14F-4D97-AF65-F5344CB8AC3E}">
        <p14:creationId xmlns:p14="http://schemas.microsoft.com/office/powerpoint/2010/main" val="3447766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acgc.ca</a:t>
            </a:r>
            <a:r>
              <a:rPr lang="en-US" dirty="0"/>
              <a:t>/wp-content/uploads/2017/01/Oppression-and-Privilege-</a:t>
            </a:r>
            <a:r>
              <a:rPr lang="en-US" dirty="0" err="1"/>
              <a:t>Framework.pdf</a:t>
            </a:r>
            <a:endParaRPr lang="en-US" dirty="0"/>
          </a:p>
          <a:p>
            <a:endParaRPr lang="en-US" dirty="0"/>
          </a:p>
        </p:txBody>
      </p:sp>
      <p:sp>
        <p:nvSpPr>
          <p:cNvPr id="4" name="Slide Number Placeholder 3"/>
          <p:cNvSpPr>
            <a:spLocks noGrp="1"/>
          </p:cNvSpPr>
          <p:nvPr>
            <p:ph type="sldNum" sz="quarter" idx="5"/>
          </p:nvPr>
        </p:nvSpPr>
        <p:spPr/>
        <p:txBody>
          <a:bodyPr/>
          <a:lstStyle/>
          <a:p>
            <a:fld id="{0A3C37BE-C303-496D-B5CD-85F2937540FC}" type="slidenum">
              <a:rPr lang="en-CA" smtClean="0"/>
              <a:t>15</a:t>
            </a:fld>
            <a:endParaRPr lang="en-CA"/>
          </a:p>
        </p:txBody>
      </p:sp>
    </p:spTree>
    <p:extLst>
      <p:ext uri="{BB962C8B-B14F-4D97-AF65-F5344CB8AC3E}">
        <p14:creationId xmlns:p14="http://schemas.microsoft.com/office/powerpoint/2010/main" val="23986917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(Lombardi &amp; Jefford, Organizational Methods Course, Brock University at Sheridan College, September 2009)</a:t>
            </a:r>
          </a:p>
          <a:p>
            <a:endParaRPr lang="en-US" dirty="0"/>
          </a:p>
        </p:txBody>
      </p:sp>
      <p:sp>
        <p:nvSpPr>
          <p:cNvPr id="4" name="Slide Number Placeholder 3"/>
          <p:cNvSpPr>
            <a:spLocks noGrp="1"/>
          </p:cNvSpPr>
          <p:nvPr>
            <p:ph type="sldNum" sz="quarter" idx="5"/>
          </p:nvPr>
        </p:nvSpPr>
        <p:spPr/>
        <p:txBody>
          <a:bodyPr/>
          <a:lstStyle/>
          <a:p>
            <a:fld id="{0A3C37BE-C303-496D-B5CD-85F2937540FC}" type="slidenum">
              <a:rPr lang="en-CA" smtClean="0"/>
              <a:t>16</a:t>
            </a:fld>
            <a:endParaRPr lang="en-CA"/>
          </a:p>
        </p:txBody>
      </p:sp>
    </p:spTree>
    <p:extLst>
      <p:ext uri="{BB962C8B-B14F-4D97-AF65-F5344CB8AC3E}">
        <p14:creationId xmlns:p14="http://schemas.microsoft.com/office/powerpoint/2010/main" val="9275729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baseline="0" dirty="0">
                <a:solidFill>
                  <a:schemeClr val="tx1"/>
                </a:solidFill>
                <a:effectLst/>
                <a:latin typeface="+mn-lt"/>
                <a:ea typeface="+mn-ea"/>
                <a:cs typeface="+mn-cs"/>
              </a:rPr>
              <a:t>http://</a:t>
            </a:r>
            <a:r>
              <a:rPr lang="en-CA" sz="1200" kern="1200" baseline="0" dirty="0" err="1">
                <a:solidFill>
                  <a:schemeClr val="tx1"/>
                </a:solidFill>
                <a:effectLst/>
                <a:latin typeface="+mn-lt"/>
                <a:ea typeface="+mn-ea"/>
                <a:cs typeface="+mn-cs"/>
              </a:rPr>
              <a:t>sjwiki.org</a:t>
            </a:r>
            <a:r>
              <a:rPr lang="en-CA" sz="1200" kern="1200" baseline="0" dirty="0">
                <a:solidFill>
                  <a:schemeClr val="tx1"/>
                </a:solidFill>
                <a:effectLst/>
                <a:latin typeface="+mn-lt"/>
                <a:ea typeface="+mn-ea"/>
                <a:cs typeface="+mn-cs"/>
              </a:rPr>
              <a:t>/wiki/Cultural_erasure#.WQan11KZP-Y</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baseline="0" dirty="0">
                <a:solidFill>
                  <a:schemeClr val="tx1"/>
                </a:solidFill>
                <a:effectLst/>
                <a:latin typeface="+mn-lt"/>
                <a:ea typeface="+mn-ea"/>
                <a:cs typeface="+mn-cs"/>
              </a:rPr>
              <a:t>http://</a:t>
            </a:r>
            <a:r>
              <a:rPr lang="en-CA" sz="1200" kern="1200" baseline="0" dirty="0" err="1">
                <a:solidFill>
                  <a:schemeClr val="tx1"/>
                </a:solidFill>
                <a:effectLst/>
                <a:latin typeface="+mn-lt"/>
                <a:ea typeface="+mn-ea"/>
                <a:cs typeface="+mn-cs"/>
              </a:rPr>
              <a:t>canada.lilithezine.com</a:t>
            </a:r>
            <a:r>
              <a:rPr lang="en-CA" sz="1200" kern="1200" baseline="0" dirty="0">
                <a:solidFill>
                  <a:schemeClr val="tx1"/>
                </a:solidFill>
                <a:effectLst/>
                <a:latin typeface="+mn-lt"/>
                <a:ea typeface="+mn-ea"/>
                <a:cs typeface="+mn-cs"/>
              </a:rPr>
              <a:t>/Is-Multiculturalism-in-Canada-</a:t>
            </a:r>
            <a:r>
              <a:rPr lang="en-CA" sz="1200" kern="1200" baseline="0" dirty="0" err="1">
                <a:solidFill>
                  <a:schemeClr val="tx1"/>
                </a:solidFill>
                <a:effectLst/>
                <a:latin typeface="+mn-lt"/>
                <a:ea typeface="+mn-ea"/>
                <a:cs typeface="+mn-cs"/>
              </a:rPr>
              <a:t>Dead.html</a:t>
            </a:r>
            <a:r>
              <a:rPr lang="en-CA" sz="1200" kern="1200" baseline="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baseline="0" dirty="0">
                <a:solidFill>
                  <a:schemeClr val="tx1"/>
                </a:solidFill>
                <a:effectLst/>
                <a:latin typeface="+mn-lt"/>
                <a:ea typeface="+mn-ea"/>
                <a:cs typeface="+mn-cs"/>
              </a:rPr>
              <a:t>http://www.ftz147.com/bringing-the-world-to-you-exporting-event/</a:t>
            </a:r>
            <a:endParaRPr lang="en-CA"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1C33F77-DEFC-3A41-A0FF-28EFA9AFB1E0}" type="slidenum">
              <a:rPr lang="en-US" smtClean="0"/>
              <a:t>17</a:t>
            </a:fld>
            <a:endParaRPr lang="en-US"/>
          </a:p>
        </p:txBody>
      </p:sp>
    </p:spTree>
    <p:extLst>
      <p:ext uri="{BB962C8B-B14F-4D97-AF65-F5344CB8AC3E}">
        <p14:creationId xmlns:p14="http://schemas.microsoft.com/office/powerpoint/2010/main" val="31933103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www.tvo.org</a:t>
            </a:r>
            <a:r>
              <a:rPr lang="en-US" dirty="0"/>
              <a:t>/article/challenging-</a:t>
            </a:r>
            <a:r>
              <a:rPr lang="en-US" dirty="0" err="1"/>
              <a:t>canadas</a:t>
            </a:r>
            <a:r>
              <a:rPr lang="en-US" dirty="0"/>
              <a:t>-history-through-art</a:t>
            </a:r>
          </a:p>
          <a:p>
            <a:endParaRPr lang="en-US" dirty="0"/>
          </a:p>
        </p:txBody>
      </p:sp>
      <p:sp>
        <p:nvSpPr>
          <p:cNvPr id="4" name="Slide Number Placeholder 3"/>
          <p:cNvSpPr>
            <a:spLocks noGrp="1"/>
          </p:cNvSpPr>
          <p:nvPr>
            <p:ph type="sldNum" sz="quarter" idx="5"/>
          </p:nvPr>
        </p:nvSpPr>
        <p:spPr/>
        <p:txBody>
          <a:bodyPr/>
          <a:lstStyle/>
          <a:p>
            <a:fld id="{0A3C37BE-C303-496D-B5CD-85F2937540FC}" type="slidenum">
              <a:rPr lang="en-CA" smtClean="0"/>
              <a:t>18</a:t>
            </a:fld>
            <a:endParaRPr lang="en-CA"/>
          </a:p>
        </p:txBody>
      </p:sp>
    </p:spTree>
    <p:extLst>
      <p:ext uri="{BB962C8B-B14F-4D97-AF65-F5344CB8AC3E}">
        <p14:creationId xmlns:p14="http://schemas.microsoft.com/office/powerpoint/2010/main" val="19306791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https://lannan.org/bios/kimberle-crenshaw</a:t>
            </a:r>
          </a:p>
          <a:p>
            <a:r>
              <a:rPr lang="en-US" dirty="0">
                <a:hlinkClick r:id="rId3"/>
              </a:rPr>
              <a:t>https://thinkingraceblog.wordpress.com/2017/04/24/were-all-just-different-how-intersectionality-is-being-colonized-by-white-people/</a:t>
            </a:r>
            <a:endParaRPr lang="en-US" dirty="0"/>
          </a:p>
          <a:p>
            <a:endParaRPr lang="en-US" dirty="0"/>
          </a:p>
          <a:p>
            <a:r>
              <a:rPr lang="en-US" dirty="0"/>
              <a:t>https://</a:t>
            </a:r>
            <a:r>
              <a:rPr lang="en-US" dirty="0" err="1"/>
              <a:t>checkyoself.info</a:t>
            </a:r>
            <a:r>
              <a:rPr lang="en-US" dirty="0"/>
              <a:t>/wp-content/uploads/2020/06/</a:t>
            </a:r>
            <a:r>
              <a:rPr lang="en-US" dirty="0" err="1"/>
              <a:t>DemarginalizingtheIntersectionofRaceandSex.pdf</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Crenshaw, K. (1989). Demarginalizing the Intersection of Race and Sex: A Black Feminist Critique of  Anti-discrimination Doctrine, Feminist Theory and Anti-racist Politics. </a:t>
            </a:r>
            <a:r>
              <a:rPr lang="en-CA" sz="1200" b="0" i="0" kern="1200" dirty="0">
                <a:solidFill>
                  <a:schemeClr val="tx1"/>
                </a:solidFill>
                <a:effectLst/>
                <a:latin typeface="+mn-lt"/>
                <a:ea typeface="+mn-ea"/>
                <a:cs typeface="+mn-cs"/>
              </a:rPr>
              <a:t>University of Chicago Legal Forum, p139.</a:t>
            </a:r>
            <a:endParaRPr lang="en-US" dirty="0"/>
          </a:p>
          <a:p>
            <a:endParaRPr lang="en-US" dirty="0"/>
          </a:p>
        </p:txBody>
      </p:sp>
      <p:sp>
        <p:nvSpPr>
          <p:cNvPr id="4" name="Slide Number Placeholder 3"/>
          <p:cNvSpPr>
            <a:spLocks noGrp="1"/>
          </p:cNvSpPr>
          <p:nvPr>
            <p:ph type="sldNum" sz="quarter" idx="5"/>
          </p:nvPr>
        </p:nvSpPr>
        <p:spPr/>
        <p:txBody>
          <a:bodyPr/>
          <a:lstStyle/>
          <a:p>
            <a:fld id="{0A3C37BE-C303-496D-B5CD-85F2937540FC}" type="slidenum">
              <a:rPr lang="en-US"/>
              <a:t>21</a:t>
            </a:fld>
            <a:endParaRPr lang="en-US"/>
          </a:p>
        </p:txBody>
      </p:sp>
    </p:spTree>
    <p:extLst>
      <p:ext uri="{BB962C8B-B14F-4D97-AF65-F5344CB8AC3E}">
        <p14:creationId xmlns:p14="http://schemas.microsoft.com/office/powerpoint/2010/main" val="34430513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kern="1200" dirty="0">
                <a:solidFill>
                  <a:schemeClr val="tx1"/>
                </a:solidFill>
                <a:effectLst/>
                <a:latin typeface="+mn-lt"/>
                <a:ea typeface="+mn-ea"/>
                <a:cs typeface="+mn-cs"/>
              </a:rPr>
              <a:t>Schiller, N., </a:t>
            </a:r>
            <a:r>
              <a:rPr lang="en-CA" sz="1200" b="0" i="0" kern="1200" dirty="0" err="1">
                <a:solidFill>
                  <a:schemeClr val="tx1"/>
                </a:solidFill>
                <a:effectLst/>
                <a:latin typeface="+mn-lt"/>
                <a:ea typeface="+mn-ea"/>
                <a:cs typeface="+mn-cs"/>
              </a:rPr>
              <a:t>Basch</a:t>
            </a:r>
            <a:r>
              <a:rPr lang="en-CA" sz="1200" b="0" i="0" kern="1200" dirty="0">
                <a:solidFill>
                  <a:schemeClr val="tx1"/>
                </a:solidFill>
                <a:effectLst/>
                <a:latin typeface="+mn-lt"/>
                <a:ea typeface="+mn-ea"/>
                <a:cs typeface="+mn-cs"/>
              </a:rPr>
              <a:t>, L., Blanc-</a:t>
            </a:r>
            <a:r>
              <a:rPr lang="en-CA" sz="1200" b="0" i="0" kern="1200" dirty="0" err="1">
                <a:solidFill>
                  <a:schemeClr val="tx1"/>
                </a:solidFill>
                <a:effectLst/>
                <a:latin typeface="+mn-lt"/>
                <a:ea typeface="+mn-ea"/>
                <a:cs typeface="+mn-cs"/>
              </a:rPr>
              <a:t>Szanton</a:t>
            </a:r>
            <a:r>
              <a:rPr lang="en-CA" sz="1200" b="0" i="0" kern="1200" dirty="0">
                <a:solidFill>
                  <a:schemeClr val="tx1"/>
                </a:solidFill>
                <a:effectLst/>
                <a:latin typeface="+mn-lt"/>
                <a:ea typeface="+mn-ea"/>
                <a:cs typeface="+mn-cs"/>
              </a:rPr>
              <a:t>, C. (1992).  Transnationalism: A New Analytic Framework for Understanding Migration. </a:t>
            </a:r>
            <a:r>
              <a:rPr lang="en-CA" sz="1200" b="0" i="1" kern="1200" dirty="0">
                <a:solidFill>
                  <a:schemeClr val="tx1"/>
                </a:solidFill>
                <a:effectLst/>
                <a:latin typeface="+mn-lt"/>
                <a:ea typeface="+mn-ea"/>
                <a:cs typeface="+mn-cs"/>
              </a:rPr>
              <a:t>Annals of the New York Academy of Sciences,</a:t>
            </a:r>
            <a:r>
              <a:rPr lang="en-CA" sz="1200" b="0" i="0" kern="1200" dirty="0">
                <a:solidFill>
                  <a:schemeClr val="tx1"/>
                </a:solidFill>
                <a:effectLst/>
                <a:latin typeface="+mn-lt"/>
                <a:ea typeface="+mn-ea"/>
                <a:cs typeface="+mn-cs"/>
              </a:rPr>
              <a:t> 645 (1), p.1-24.</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kern="1200" dirty="0">
                <a:solidFill>
                  <a:schemeClr val="tx1"/>
                </a:solidFill>
                <a:effectLst/>
                <a:latin typeface="+mn-lt"/>
                <a:ea typeface="+mn-ea"/>
                <a:cs typeface="+mn-cs"/>
              </a:rPr>
              <a:t>Retrieved from https://d1wqtxts1xzle7.cloudfront.net/54166790/Towards_a_Definition_of_Transnationalism20170817-18865-42m8sg.pdf?1502988724=&amp;response-content-disposition=inline%3B+filename%3DTowards_a_Definition_of_Transnationalism.pdf&amp;Expires=1605426400&amp;Signature=T96f0hYRpwDDrLWu2E2jW8daIIZSpFQa0eC2X~IeL3gkfyhcbd3487PAyGCu-Rwohd-ryecpXRBwtfUnczaDKKx2NVC2we6IbQq0iy63a8jfQH~mGxoUexBzCi2VZgGZdizdFGBuXGNpabhhoglKCiTS0sRkP3FlEfVJnwWXpaAgZHmkoml7lTLGAnClqsucpPwaeGsZ0ZOAAf5gUxj97KaJQ9etSgUQ5rQkJxO2CJIV-zlBEDyM9Aw0cwqvsC5Y3qxyAFHyG6OzMOuV~44Z4u5bUk7WpxeEbIAyoKKBr-5~AnBQbpz1iBwnvEk1BmG19hCQdVH-fK0uErSVqKvYiQ__&amp;Key-Pair-Id=APKAJLOHF5GGSLRBV4Z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i="0" kern="1200" dirty="0">
              <a:solidFill>
                <a:schemeClr val="tx1"/>
              </a:solidFill>
              <a:effectLst/>
              <a:latin typeface="+mn-lt"/>
              <a:ea typeface="+mn-ea"/>
              <a:cs typeface="+mn-cs"/>
            </a:endParaRPr>
          </a:p>
          <a:p>
            <a:endParaRPr lang="en-CA" sz="1200" b="0" i="0" kern="1200" dirty="0">
              <a:solidFill>
                <a:schemeClr val="tx1"/>
              </a:solidFill>
              <a:effectLst/>
              <a:latin typeface="+mn-lt"/>
              <a:ea typeface="+mn-ea"/>
              <a:cs typeface="+mn-cs"/>
            </a:endParaRPr>
          </a:p>
          <a:p>
            <a:endParaRPr lang="en-CA" sz="1200" b="0" i="0" kern="1200" dirty="0">
              <a:solidFill>
                <a:schemeClr val="tx1"/>
              </a:solidFill>
              <a:effectLst/>
              <a:latin typeface="+mn-lt"/>
              <a:ea typeface="+mn-ea"/>
              <a:cs typeface="+mn-cs"/>
            </a:endParaRPr>
          </a:p>
          <a:p>
            <a:endParaRPr lang="en-CA"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0A3C37BE-C303-496D-B5CD-85F2937540FC}" type="slidenum">
              <a:rPr lang="en-CA" smtClean="0"/>
              <a:t>22</a:t>
            </a:fld>
            <a:endParaRPr lang="en-CA"/>
          </a:p>
        </p:txBody>
      </p:sp>
    </p:spTree>
    <p:extLst>
      <p:ext uri="{BB962C8B-B14F-4D97-AF65-F5344CB8AC3E}">
        <p14:creationId xmlns:p14="http://schemas.microsoft.com/office/powerpoint/2010/main" val="7675789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www.youtube.com</a:t>
            </a:r>
            <a:r>
              <a:rPr lang="en-US" dirty="0"/>
              <a:t>/</a:t>
            </a:r>
            <a:r>
              <a:rPr lang="en-US" dirty="0" err="1"/>
              <a:t>watch?v</a:t>
            </a:r>
            <a:r>
              <a:rPr lang="en-US" dirty="0"/>
              <a:t>=Arr5Ct19MPU&amp;t=9s</a:t>
            </a:r>
          </a:p>
          <a:p>
            <a:r>
              <a:rPr lang="en-US" dirty="0"/>
              <a:t>https://</a:t>
            </a:r>
            <a:r>
              <a:rPr lang="en-US" dirty="0" err="1"/>
              <a:t>www.youtube.com</a:t>
            </a:r>
            <a:r>
              <a:rPr lang="en-US" dirty="0"/>
              <a:t>/</a:t>
            </a:r>
            <a:r>
              <a:rPr lang="en-US" dirty="0" err="1"/>
              <a:t>watch?v</a:t>
            </a:r>
            <a:r>
              <a:rPr lang="en-US" dirty="0"/>
              <a:t>=yeio-lWJ4u4</a:t>
            </a:r>
          </a:p>
          <a:p>
            <a:endParaRPr lang="en-US" dirty="0"/>
          </a:p>
          <a:p>
            <a:endParaRPr lang="en-US" dirty="0"/>
          </a:p>
        </p:txBody>
      </p:sp>
      <p:sp>
        <p:nvSpPr>
          <p:cNvPr id="4" name="Slide Number Placeholder 3"/>
          <p:cNvSpPr>
            <a:spLocks noGrp="1"/>
          </p:cNvSpPr>
          <p:nvPr>
            <p:ph type="sldNum" sz="quarter" idx="5"/>
          </p:nvPr>
        </p:nvSpPr>
        <p:spPr/>
        <p:txBody>
          <a:bodyPr/>
          <a:lstStyle/>
          <a:p>
            <a:fld id="{887908AF-65BE-457F-9D87-289A548E61FF}" type="slidenum">
              <a:rPr lang="en-US" smtClean="0"/>
              <a:t>23</a:t>
            </a:fld>
            <a:endParaRPr lang="en-US"/>
          </a:p>
        </p:txBody>
      </p:sp>
    </p:spTree>
    <p:extLst>
      <p:ext uri="{BB962C8B-B14F-4D97-AF65-F5344CB8AC3E}">
        <p14:creationId xmlns:p14="http://schemas.microsoft.com/office/powerpoint/2010/main" val="19269313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a:solidFill>
                  <a:schemeClr val="tx1"/>
                </a:solidFill>
                <a:effectLst/>
                <a:latin typeface="+mn-lt"/>
                <a:ea typeface="+mn-ea"/>
                <a:cs typeface="+mn-cs"/>
              </a:rPr>
              <a:t>ELLs may not leave behind the cultures from the mother country.  Instead, long term connections which transcend space across international borders and time through relationship with multi-generational family members are kept throughout an immigrant’s lifetime.  Remittances sent home are a key part of the immigrant experience.  As well, the responsibility for caring for aging parents remains a factor in immigrants’ lives who may be well established in the host country.  In this way, assimilation and integration models have failed to appreciate the full extent of ethnic ties back home.  Immigrant ties to the mother country do not necessarily diminish over time and exist in the third space of kinship relationships and community ties.</a:t>
            </a:r>
            <a:r>
              <a:rPr lang="en-US" dirty="0">
                <a:effectLst/>
              </a:rPr>
              <a:t> </a:t>
            </a:r>
          </a:p>
          <a:p>
            <a:r>
              <a:rPr lang="en-US" dirty="0">
                <a:effectLst/>
              </a:rPr>
              <a:t>Left</a:t>
            </a:r>
            <a:r>
              <a:rPr lang="en-US" baseline="0" dirty="0">
                <a:effectLst/>
              </a:rPr>
              <a:t> to right images</a:t>
            </a:r>
            <a:r>
              <a:rPr lang="en-US" dirty="0">
                <a:effectLst/>
              </a:rPr>
              <a:t> retrieved from</a:t>
            </a:r>
            <a:r>
              <a:rPr lang="en-US" baseline="0" dirty="0">
                <a:effectLst/>
              </a:rPr>
              <a:t> http://</a:t>
            </a:r>
            <a:r>
              <a:rPr lang="en-US" baseline="0" dirty="0" err="1">
                <a:effectLst/>
              </a:rPr>
              <a:t>www.tadias.com</a:t>
            </a:r>
            <a:r>
              <a:rPr lang="en-US" baseline="0" dirty="0">
                <a:effectLst/>
              </a:rPr>
              <a:t>/wp-content/uploads/2008/01/</a:t>
            </a:r>
            <a:r>
              <a:rPr lang="en-US" baseline="0" dirty="0" err="1">
                <a:effectLst/>
              </a:rPr>
              <a:t>obama</a:t>
            </a:r>
            <a:r>
              <a:rPr lang="en-US" baseline="0" dirty="0">
                <a:effectLst/>
              </a:rPr>
              <a:t>-with-</a:t>
            </a:r>
            <a:r>
              <a:rPr lang="en-US" baseline="0" dirty="0" err="1">
                <a:effectLst/>
              </a:rPr>
              <a:t>american</a:t>
            </a:r>
            <a:r>
              <a:rPr lang="en-US" baseline="0" dirty="0">
                <a:effectLst/>
              </a:rPr>
              <a:t>-</a:t>
            </a:r>
            <a:r>
              <a:rPr lang="en-US" baseline="0" dirty="0" err="1">
                <a:effectLst/>
              </a:rPr>
              <a:t>grandparents.jpg</a:t>
            </a:r>
            <a:r>
              <a:rPr lang="en-US" baseline="0" dirty="0">
                <a:effectLst/>
              </a:rPr>
              <a:t> and http://</a:t>
            </a:r>
            <a:r>
              <a:rPr lang="en-US" baseline="0" dirty="0" err="1">
                <a:effectLst/>
              </a:rPr>
              <a:t>africasacountry.com</a:t>
            </a:r>
            <a:r>
              <a:rPr lang="en-US" baseline="0" dirty="0">
                <a:effectLst/>
              </a:rPr>
              <a:t>/2016/10/</a:t>
            </a:r>
            <a:r>
              <a:rPr lang="en-US" baseline="0" dirty="0" err="1">
                <a:effectLst/>
              </a:rPr>
              <a:t>barack</a:t>
            </a:r>
            <a:r>
              <a:rPr lang="en-US" baseline="0" dirty="0">
                <a:effectLst/>
              </a:rPr>
              <a:t>-</a:t>
            </a:r>
            <a:r>
              <a:rPr lang="en-US" baseline="0" dirty="0" err="1">
                <a:effectLst/>
              </a:rPr>
              <a:t>obama</a:t>
            </a:r>
            <a:r>
              <a:rPr lang="en-US" baseline="0" dirty="0">
                <a:effectLst/>
              </a:rPr>
              <a:t>-the-</a:t>
            </a:r>
            <a:r>
              <a:rPr lang="en-US" baseline="0" dirty="0" err="1">
                <a:effectLst/>
              </a:rPr>
              <a:t>halfafrican</a:t>
            </a:r>
            <a:r>
              <a:rPr lang="en-US" baseline="0" dirty="0">
                <a:effectLst/>
              </a:rPr>
              <a:t>-president/</a:t>
            </a:r>
          </a:p>
          <a:p>
            <a:endParaRPr lang="en-US" baseline="0" dirty="0">
              <a:effectLst/>
            </a:endParaRPr>
          </a:p>
          <a:p>
            <a:r>
              <a:rPr lang="en-US" baseline="0" dirty="0">
                <a:effectLst/>
              </a:rPr>
              <a:t>Quote retrieved from:</a:t>
            </a:r>
          </a:p>
          <a:p>
            <a:r>
              <a:rPr lang="en-US" baseline="0" dirty="0">
                <a:effectLst/>
              </a:rPr>
              <a:t>https://</a:t>
            </a:r>
            <a:r>
              <a:rPr lang="en-US" baseline="0" dirty="0" err="1">
                <a:effectLst/>
              </a:rPr>
              <a:t>www.un.org</a:t>
            </a:r>
            <a:r>
              <a:rPr lang="en-US" baseline="0" dirty="0">
                <a:effectLst/>
              </a:rPr>
              <a:t>/</a:t>
            </a:r>
            <a:r>
              <a:rPr lang="en-US" baseline="0" dirty="0" err="1">
                <a:effectLst/>
              </a:rPr>
              <a:t>en</a:t>
            </a:r>
            <a:r>
              <a:rPr lang="en-US" baseline="0" dirty="0">
                <a:effectLst/>
              </a:rPr>
              <a:t>/events/</a:t>
            </a:r>
            <a:r>
              <a:rPr lang="en-US" baseline="0" dirty="0" err="1">
                <a:effectLst/>
              </a:rPr>
              <a:t>culturaldiversityday</a:t>
            </a:r>
            <a:r>
              <a:rPr lang="en-US" baseline="0" dirty="0">
                <a:effectLst/>
              </a:rPr>
              <a:t>/pdf/</a:t>
            </a:r>
            <a:r>
              <a:rPr lang="en-US" baseline="0" dirty="0" err="1">
                <a:effectLst/>
              </a:rPr>
              <a:t>Investing_in_cultural_diversity.pdf</a:t>
            </a:r>
            <a:endParaRPr lang="en-US" baseline="0" dirty="0">
              <a:effectLst/>
            </a:endParaRPr>
          </a:p>
          <a:p>
            <a:endParaRPr lang="en-US" dirty="0"/>
          </a:p>
        </p:txBody>
      </p:sp>
      <p:sp>
        <p:nvSpPr>
          <p:cNvPr id="4" name="Slide Number Placeholder 3"/>
          <p:cNvSpPr>
            <a:spLocks noGrp="1"/>
          </p:cNvSpPr>
          <p:nvPr>
            <p:ph type="sldNum" sz="quarter" idx="10"/>
          </p:nvPr>
        </p:nvSpPr>
        <p:spPr/>
        <p:txBody>
          <a:bodyPr/>
          <a:lstStyle/>
          <a:p>
            <a:fld id="{01C33F77-DEFC-3A41-A0FF-28EFA9AFB1E0}" type="slidenum">
              <a:rPr lang="en-US" smtClean="0"/>
              <a:t>24</a:t>
            </a:fld>
            <a:endParaRPr lang="en-US"/>
          </a:p>
        </p:txBody>
      </p:sp>
    </p:spTree>
    <p:extLst>
      <p:ext uri="{BB962C8B-B14F-4D97-AF65-F5344CB8AC3E}">
        <p14:creationId xmlns:p14="http://schemas.microsoft.com/office/powerpoint/2010/main" val="38447068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err="1"/>
              <a:t>Kumashiro</a:t>
            </a:r>
            <a:r>
              <a:rPr lang="en-CA" dirty="0"/>
              <a:t>, K., Ali Baber, S., Richardson, E., Ricker‐Wilson, C. &amp; Wong, P. (2004) Preparing Teachers for Anti‐oppressive Education: International movements, </a:t>
            </a:r>
            <a:r>
              <a:rPr lang="en-CA" i="1" dirty="0"/>
              <a:t>Teaching Education, </a:t>
            </a:r>
            <a:r>
              <a:rPr lang="en-CA" dirty="0"/>
              <a:t>15(3), p. 257-275, DOI: 10.1080/1047621042000257199</a:t>
            </a:r>
          </a:p>
          <a:p>
            <a:endParaRPr lang="en-US" dirty="0"/>
          </a:p>
          <a:p>
            <a:endParaRPr lang="en-US" dirty="0"/>
          </a:p>
        </p:txBody>
      </p:sp>
      <p:sp>
        <p:nvSpPr>
          <p:cNvPr id="4" name="Slide Number Placeholder 3"/>
          <p:cNvSpPr>
            <a:spLocks noGrp="1"/>
          </p:cNvSpPr>
          <p:nvPr>
            <p:ph type="sldNum" sz="quarter" idx="5"/>
          </p:nvPr>
        </p:nvSpPr>
        <p:spPr/>
        <p:txBody>
          <a:bodyPr/>
          <a:lstStyle/>
          <a:p>
            <a:fld id="{0A3C37BE-C303-496D-B5CD-85F2937540FC}" type="slidenum">
              <a:rPr lang="en-CA" smtClean="0"/>
              <a:t>25</a:t>
            </a:fld>
            <a:endParaRPr lang="en-CA"/>
          </a:p>
        </p:txBody>
      </p:sp>
    </p:spTree>
    <p:extLst>
      <p:ext uri="{BB962C8B-B14F-4D97-AF65-F5344CB8AC3E}">
        <p14:creationId xmlns:p14="http://schemas.microsoft.com/office/powerpoint/2010/main" val="18729135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dirty="0">
                <a:solidFill>
                  <a:schemeClr val="tx1"/>
                </a:solidFill>
              </a:rPr>
              <a:t>https://</a:t>
            </a:r>
            <a:r>
              <a:rPr lang="en-CA" sz="1200" b="0" dirty="0" err="1">
                <a:solidFill>
                  <a:schemeClr val="tx1"/>
                </a:solidFill>
              </a:rPr>
              <a:t>malindaprudhomme.com</a:t>
            </a:r>
            <a:r>
              <a:rPr lang="en-CA" sz="1200" b="0" dirty="0">
                <a:solidFill>
                  <a:schemeClr val="tx1"/>
                </a:solidFill>
              </a:rPr>
              <a:t>/</a:t>
            </a:r>
            <a:r>
              <a:rPr lang="en-CA" sz="1200" b="0" dirty="0" err="1">
                <a:solidFill>
                  <a:schemeClr val="tx1"/>
                </a:solidFill>
              </a:rPr>
              <a:t>art.html</a:t>
            </a:r>
            <a:endParaRPr lang="en-CA" sz="1200" b="0" dirty="0">
              <a:solidFill>
                <a:schemeClr val="tx1"/>
              </a:solidFill>
            </a:endParaRPr>
          </a:p>
          <a:p>
            <a:r>
              <a:rPr lang="en-CA" sz="1200" b="0" dirty="0">
                <a:solidFill>
                  <a:schemeClr val="tx1"/>
                </a:solidFill>
              </a:rPr>
              <a:t>https://</a:t>
            </a:r>
            <a:r>
              <a:rPr lang="en-CA" sz="1200" b="0" dirty="0" err="1">
                <a:solidFill>
                  <a:schemeClr val="tx1"/>
                </a:solidFill>
              </a:rPr>
              <a:t>www.google.com</a:t>
            </a:r>
            <a:r>
              <a:rPr lang="en-CA" sz="1200" b="0" dirty="0">
                <a:solidFill>
                  <a:schemeClr val="tx1"/>
                </a:solidFill>
              </a:rPr>
              <a:t>/</a:t>
            </a:r>
            <a:r>
              <a:rPr lang="en-CA" sz="1200" b="0" dirty="0" err="1">
                <a:solidFill>
                  <a:schemeClr val="tx1"/>
                </a:solidFill>
              </a:rPr>
              <a:t>search?hl</a:t>
            </a:r>
            <a:r>
              <a:rPr lang="en-CA" sz="1200" b="0" dirty="0">
                <a:solidFill>
                  <a:schemeClr val="tx1"/>
                </a:solidFill>
              </a:rPr>
              <a:t>=</a:t>
            </a:r>
            <a:r>
              <a:rPr lang="en-CA" sz="1200" b="0" dirty="0" err="1">
                <a:solidFill>
                  <a:schemeClr val="tx1"/>
                </a:solidFill>
              </a:rPr>
              <a:t>EN&amp;tbm</a:t>
            </a:r>
            <a:r>
              <a:rPr lang="en-CA" sz="1200" b="0" dirty="0">
                <a:solidFill>
                  <a:schemeClr val="tx1"/>
                </a:solidFill>
              </a:rPr>
              <a:t>=</a:t>
            </a:r>
            <a:r>
              <a:rPr lang="en-CA" sz="1200" b="0" dirty="0" err="1">
                <a:solidFill>
                  <a:schemeClr val="tx1"/>
                </a:solidFill>
              </a:rPr>
              <a:t>isch&amp;sxsrf</a:t>
            </a:r>
            <a:r>
              <a:rPr lang="en-CA" sz="1200" b="0" dirty="0">
                <a:solidFill>
                  <a:schemeClr val="tx1"/>
                </a:solidFill>
              </a:rPr>
              <a:t>=ALeKk02WoB_FAJroO2DOUeTFD_yI16VXUQ%3A1604553772964&amp;source=</a:t>
            </a:r>
            <a:r>
              <a:rPr lang="en-CA" sz="1200" b="0" dirty="0" err="1">
                <a:solidFill>
                  <a:schemeClr val="tx1"/>
                </a:solidFill>
              </a:rPr>
              <a:t>hp&amp;biw</a:t>
            </a:r>
            <a:r>
              <a:rPr lang="en-CA" sz="1200" b="0" dirty="0">
                <a:solidFill>
                  <a:schemeClr val="tx1"/>
                </a:solidFill>
              </a:rPr>
              <a:t>=1440&amp;bih=789&amp;ei=LIyjX8rMOOPD_QaD1pSgBQ&amp;q=</a:t>
            </a:r>
            <a:r>
              <a:rPr lang="en-CA" sz="1200" b="0" dirty="0" err="1">
                <a:solidFill>
                  <a:schemeClr val="tx1"/>
                </a:solidFill>
              </a:rPr>
              <a:t>toronto+native+woman&amp;oq</a:t>
            </a:r>
            <a:r>
              <a:rPr lang="en-CA" sz="1200" b="0" dirty="0">
                <a:solidFill>
                  <a:schemeClr val="tx1"/>
                </a:solidFill>
              </a:rPr>
              <a:t>=</a:t>
            </a:r>
            <a:r>
              <a:rPr lang="en-CA" sz="1200" b="0" dirty="0" err="1">
                <a:solidFill>
                  <a:schemeClr val="tx1"/>
                </a:solidFill>
              </a:rPr>
              <a:t>toronto+native+woman&amp;gs_lcp</a:t>
            </a:r>
            <a:r>
              <a:rPr lang="en-CA" sz="1200" b="0" dirty="0">
                <a:solidFill>
                  <a:schemeClr val="tx1"/>
                </a:solidFill>
              </a:rPr>
              <a:t>=CgNpbWcQAzoECCMQJzoICAAQsQMQgwE6AggAOgUIABCxAzoGCAAQCBAeOgQIABAYOgQIABAeUMOlAVi1vAFg1sABaABwAHgAgAFKiAHYCpIBAjIwmAEAoAEBqgELZ3dzLXdpei1pbWc&amp;sclient=</a:t>
            </a:r>
            <a:r>
              <a:rPr lang="en-CA" sz="1200" b="0" dirty="0" err="1">
                <a:solidFill>
                  <a:schemeClr val="tx1"/>
                </a:solidFill>
              </a:rPr>
              <a:t>img&amp;ved</a:t>
            </a:r>
            <a:r>
              <a:rPr lang="en-CA" sz="1200" b="0" dirty="0">
                <a:solidFill>
                  <a:schemeClr val="tx1"/>
                </a:solidFill>
              </a:rPr>
              <a:t>=0ahUKEwjKkqLN1OrsAhXjYd8KHQMrBVQQ4dUDCAc&amp;uact=5#imgrc=</a:t>
            </a:r>
            <a:r>
              <a:rPr lang="en-CA" sz="1200" b="0" dirty="0" err="1">
                <a:solidFill>
                  <a:schemeClr val="tx1"/>
                </a:solidFill>
              </a:rPr>
              <a:t>BrAtR_ebxwIabM</a:t>
            </a:r>
            <a:endParaRPr lang="en-CA" sz="1200" b="0" dirty="0">
              <a:solidFill>
                <a:schemeClr val="tx1"/>
              </a:solidFill>
            </a:endParaRPr>
          </a:p>
          <a:p>
            <a:endParaRPr lang="en-CA" sz="1200" b="0" dirty="0">
              <a:solidFill>
                <a:schemeClr val="tx1"/>
              </a:solidFill>
            </a:endParaRPr>
          </a:p>
          <a:p>
            <a:r>
              <a:rPr lang="en-CA" sz="1200" b="0" dirty="0">
                <a:solidFill>
                  <a:schemeClr val="tx1"/>
                </a:solidFill>
              </a:rPr>
              <a:t>https://</a:t>
            </a:r>
            <a:r>
              <a:rPr lang="en-CA" sz="1200" b="0" dirty="0" err="1">
                <a:solidFill>
                  <a:schemeClr val="tx1"/>
                </a:solidFill>
              </a:rPr>
              <a:t>www.toronto.ca</a:t>
            </a:r>
            <a:r>
              <a:rPr lang="en-CA" sz="1200" b="0" dirty="0">
                <a:solidFill>
                  <a:schemeClr val="tx1"/>
                </a:solidFill>
              </a:rPr>
              <a:t>/city-government/accessibility-human-rights/indigenous-affairs-office/land-acknowledgement/</a:t>
            </a:r>
          </a:p>
          <a:p>
            <a:endParaRPr lang="en-CA" sz="1200" b="0" dirty="0">
              <a:solidFill>
                <a:schemeClr val="tx1"/>
              </a:solidFill>
            </a:endParaRPr>
          </a:p>
          <a:p>
            <a:br>
              <a:rPr lang="en-CA" sz="1200" b="1" dirty="0">
                <a:solidFill>
                  <a:schemeClr val="tx1"/>
                </a:solidFill>
              </a:rPr>
            </a:br>
            <a:endParaRPr lang="en-US" dirty="0"/>
          </a:p>
        </p:txBody>
      </p:sp>
      <p:sp>
        <p:nvSpPr>
          <p:cNvPr id="4" name="Slide Number Placeholder 3"/>
          <p:cNvSpPr>
            <a:spLocks noGrp="1"/>
          </p:cNvSpPr>
          <p:nvPr>
            <p:ph type="sldNum" sz="quarter" idx="5"/>
          </p:nvPr>
        </p:nvSpPr>
        <p:spPr/>
        <p:txBody>
          <a:bodyPr/>
          <a:lstStyle/>
          <a:p>
            <a:fld id="{0A3C37BE-C303-496D-B5CD-85F2937540FC}" type="slidenum">
              <a:rPr lang="en-CA" smtClean="0"/>
              <a:t>2</a:t>
            </a:fld>
            <a:endParaRPr lang="en-CA"/>
          </a:p>
        </p:txBody>
      </p:sp>
    </p:spTree>
    <p:extLst>
      <p:ext uri="{BB962C8B-B14F-4D97-AF65-F5344CB8AC3E}">
        <p14:creationId xmlns:p14="http://schemas.microsoft.com/office/powerpoint/2010/main" val="18230511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kern="1200" dirty="0" err="1">
                <a:solidFill>
                  <a:schemeClr val="tx1"/>
                </a:solidFill>
                <a:effectLst/>
                <a:latin typeface="+mn-lt"/>
                <a:ea typeface="+mn-ea"/>
                <a:cs typeface="+mn-cs"/>
              </a:rPr>
              <a:t>Sica</a:t>
            </a:r>
            <a:r>
              <a:rPr lang="en-CA" sz="1200" b="0" i="0" kern="1200" dirty="0">
                <a:solidFill>
                  <a:schemeClr val="tx1"/>
                </a:solidFill>
                <a:effectLst/>
                <a:latin typeface="+mn-lt"/>
                <a:ea typeface="+mn-ea"/>
                <a:cs typeface="+mn-cs"/>
              </a:rPr>
              <a:t>-Lieber, M. (2016). The Role of Feedback in the Learning Organization.  Retrieved from </a:t>
            </a:r>
          </a:p>
          <a:p>
            <a:r>
              <a:rPr lang="en-US" dirty="0">
                <a:hlinkClick r:id="rId3"/>
              </a:rPr>
              <a:t>https://www.duuoo.io/post/the-role-of-feedback-in-the-learning-organization</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0A3C37BE-C303-496D-B5CD-85F2937540FC}" type="slidenum">
              <a:rPr lang="en-US"/>
              <a:t>26</a:t>
            </a:fld>
            <a:endParaRPr lang="en-US"/>
          </a:p>
        </p:txBody>
      </p:sp>
    </p:spTree>
    <p:extLst>
      <p:ext uri="{BB962C8B-B14F-4D97-AF65-F5344CB8AC3E}">
        <p14:creationId xmlns:p14="http://schemas.microsoft.com/office/powerpoint/2010/main" val="11580670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(Lombardi &amp; Jefford, Organizational Methods Course, Brock University at Sheridan College, September 2009)</a:t>
            </a:r>
          </a:p>
          <a:p>
            <a:endParaRPr lang="en-US" dirty="0"/>
          </a:p>
        </p:txBody>
      </p:sp>
      <p:sp>
        <p:nvSpPr>
          <p:cNvPr id="4" name="Slide Number Placeholder 3"/>
          <p:cNvSpPr>
            <a:spLocks noGrp="1"/>
          </p:cNvSpPr>
          <p:nvPr>
            <p:ph type="sldNum" sz="quarter" idx="5"/>
          </p:nvPr>
        </p:nvSpPr>
        <p:spPr/>
        <p:txBody>
          <a:bodyPr/>
          <a:lstStyle/>
          <a:p>
            <a:fld id="{0A3C37BE-C303-496D-B5CD-85F2937540FC}" type="slidenum">
              <a:rPr lang="en-CA" smtClean="0"/>
              <a:t>27</a:t>
            </a:fld>
            <a:endParaRPr lang="en-CA"/>
          </a:p>
        </p:txBody>
      </p:sp>
    </p:spTree>
    <p:extLst>
      <p:ext uri="{BB962C8B-B14F-4D97-AF65-F5344CB8AC3E}">
        <p14:creationId xmlns:p14="http://schemas.microsoft.com/office/powerpoint/2010/main" val="14015846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https://som.yale.edu/news/2020/09/dean-kerwin-k-charles-announces-steps-to-respond-to-racism?utm_campaign=emba-newsletter-october2020&amp;utm_source=newsletter&amp;utm_medium=email</a:t>
            </a:r>
            <a:endParaRPr lang="en-US" dirty="0"/>
          </a:p>
          <a:p>
            <a:endParaRPr lang="en-US" dirty="0"/>
          </a:p>
          <a:p>
            <a:r>
              <a:rPr lang="en-US" dirty="0">
                <a:hlinkClick r:id="rId3"/>
              </a:rPr>
              <a:t>https://som.yale.edu/news/2020/09/dean-kerwin-k-charles-announces-steps-to-respond-to-racism?utm_campaign=emba-newsletter-october2020&amp;utm_source=newsletter&amp;utm_medium=email</a:t>
            </a:r>
          </a:p>
          <a:p>
            <a:endParaRPr lang="en-US" dirty="0"/>
          </a:p>
        </p:txBody>
      </p:sp>
      <p:sp>
        <p:nvSpPr>
          <p:cNvPr id="4" name="Slide Number Placeholder 3"/>
          <p:cNvSpPr>
            <a:spLocks noGrp="1"/>
          </p:cNvSpPr>
          <p:nvPr>
            <p:ph type="sldNum" sz="quarter" idx="5"/>
          </p:nvPr>
        </p:nvSpPr>
        <p:spPr/>
        <p:txBody>
          <a:bodyPr/>
          <a:lstStyle/>
          <a:p>
            <a:fld id="{0A3C37BE-C303-496D-B5CD-85F2937540FC}" type="slidenum">
              <a:rPr lang="en-US"/>
              <a:t>28</a:t>
            </a:fld>
            <a:endParaRPr lang="en-US"/>
          </a:p>
        </p:txBody>
      </p:sp>
    </p:spTree>
    <p:extLst>
      <p:ext uri="{BB962C8B-B14F-4D97-AF65-F5344CB8AC3E}">
        <p14:creationId xmlns:p14="http://schemas.microsoft.com/office/powerpoint/2010/main" val="1226390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3C37BE-C303-496D-B5CD-85F2937540FC}" type="slidenum">
              <a:rPr lang="en-US"/>
              <a:t>4</a:t>
            </a:fld>
            <a:endParaRPr lang="en-US"/>
          </a:p>
        </p:txBody>
      </p:sp>
    </p:spTree>
    <p:extLst>
      <p:ext uri="{BB962C8B-B14F-4D97-AF65-F5344CB8AC3E}">
        <p14:creationId xmlns:p14="http://schemas.microsoft.com/office/powerpoint/2010/main" val="37968053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hlinkClick r:id="rId3"/>
              </a:rPr>
              <a:t>https://www.ottawamatters.com/local-news/ontario-sees-dramatic-increase-in-hate-crime-during-2017-1142305</a:t>
            </a:r>
            <a:endParaRPr lang="en-US" dirty="0"/>
          </a:p>
          <a:p>
            <a:endParaRPr lang="en-US" b="1" dirty="0"/>
          </a:p>
        </p:txBody>
      </p:sp>
      <p:sp>
        <p:nvSpPr>
          <p:cNvPr id="4" name="Slide Number Placeholder 3"/>
          <p:cNvSpPr>
            <a:spLocks noGrp="1"/>
          </p:cNvSpPr>
          <p:nvPr>
            <p:ph type="sldNum" sz="quarter" idx="10"/>
          </p:nvPr>
        </p:nvSpPr>
        <p:spPr/>
        <p:txBody>
          <a:bodyPr/>
          <a:lstStyle/>
          <a:p>
            <a:fld id="{0A3C37BE-C303-496D-B5CD-85F2937540FC}" type="slidenum">
              <a:rPr lang="en-US"/>
              <a:t>5</a:t>
            </a:fld>
            <a:endParaRPr lang="en-US"/>
          </a:p>
        </p:txBody>
      </p:sp>
    </p:spTree>
    <p:extLst>
      <p:ext uri="{BB962C8B-B14F-4D97-AF65-F5344CB8AC3E}">
        <p14:creationId xmlns:p14="http://schemas.microsoft.com/office/powerpoint/2010/main" val="19438100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https://www150.statcan.gc.ca/n1/pub/85-002-x/2020001/article/00003-eng.htm</a:t>
            </a:r>
            <a:endParaRPr lang="en-US" dirty="0"/>
          </a:p>
          <a:p>
            <a:endParaRPr lang="en-US" dirty="0"/>
          </a:p>
        </p:txBody>
      </p:sp>
      <p:sp>
        <p:nvSpPr>
          <p:cNvPr id="4" name="Slide Number Placeholder 3"/>
          <p:cNvSpPr>
            <a:spLocks noGrp="1"/>
          </p:cNvSpPr>
          <p:nvPr>
            <p:ph type="sldNum" sz="quarter" idx="5"/>
          </p:nvPr>
        </p:nvSpPr>
        <p:spPr/>
        <p:txBody>
          <a:bodyPr/>
          <a:lstStyle/>
          <a:p>
            <a:fld id="{0A3C37BE-C303-496D-B5CD-85F2937540FC}" type="slidenum">
              <a:rPr lang="en-US"/>
              <a:t>6</a:t>
            </a:fld>
            <a:endParaRPr lang="en-US"/>
          </a:p>
        </p:txBody>
      </p:sp>
    </p:spTree>
    <p:extLst>
      <p:ext uri="{BB962C8B-B14F-4D97-AF65-F5344CB8AC3E}">
        <p14:creationId xmlns:p14="http://schemas.microsoft.com/office/powerpoint/2010/main" val="17118229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toronto.citynews.ca</a:t>
            </a:r>
            <a:r>
              <a:rPr lang="en-US" dirty="0"/>
              <a:t>/video/2020/09/13/man-killed-in-stabbing-attack-outside-</a:t>
            </a:r>
            <a:r>
              <a:rPr lang="en-US" dirty="0" err="1"/>
              <a:t>rexdale</a:t>
            </a:r>
            <a:r>
              <a:rPr lang="en-US" dirty="0"/>
              <a:t>-mosque/</a:t>
            </a:r>
          </a:p>
          <a:p>
            <a:endParaRPr lang="en-US" dirty="0"/>
          </a:p>
        </p:txBody>
      </p:sp>
      <p:sp>
        <p:nvSpPr>
          <p:cNvPr id="4" name="Slide Number Placeholder 3"/>
          <p:cNvSpPr>
            <a:spLocks noGrp="1"/>
          </p:cNvSpPr>
          <p:nvPr>
            <p:ph type="sldNum" sz="quarter" idx="5"/>
          </p:nvPr>
        </p:nvSpPr>
        <p:spPr/>
        <p:txBody>
          <a:bodyPr/>
          <a:lstStyle/>
          <a:p>
            <a:fld id="{0A3C37BE-C303-496D-B5CD-85F2937540FC}" type="slidenum">
              <a:rPr lang="en-US"/>
              <a:t>7</a:t>
            </a:fld>
            <a:endParaRPr lang="en-US"/>
          </a:p>
        </p:txBody>
      </p:sp>
    </p:spTree>
    <p:extLst>
      <p:ext uri="{BB962C8B-B14F-4D97-AF65-F5344CB8AC3E}">
        <p14:creationId xmlns:p14="http://schemas.microsoft.com/office/powerpoint/2010/main" val="39089268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https://www.blackmenco.com/commercial-cleaning/</a:t>
            </a:r>
            <a:endParaRPr lang="en-US" dirty="0"/>
          </a:p>
          <a:p>
            <a:r>
              <a:rPr lang="en-US" dirty="0">
                <a:hlinkClick r:id="rId4"/>
              </a:rPr>
              <a:t>https://www.alamy.com/stock-photo-senior-woman-between-70-and-80-years-old-is-keeping-badminton-rackets-176330429.html</a:t>
            </a:r>
            <a:endParaRPr lang="en-US" dirty="0"/>
          </a:p>
          <a:p>
            <a:r>
              <a:rPr lang="en-US" dirty="0"/>
              <a:t>This scenarios was a personal communication from my supervisor at the school where the incidents occurred (Reimer, 2011, personal communication)</a:t>
            </a:r>
          </a:p>
          <a:p>
            <a:endParaRPr lang="en-US" dirty="0"/>
          </a:p>
        </p:txBody>
      </p:sp>
      <p:sp>
        <p:nvSpPr>
          <p:cNvPr id="4" name="Slide Number Placeholder 3"/>
          <p:cNvSpPr>
            <a:spLocks noGrp="1"/>
          </p:cNvSpPr>
          <p:nvPr>
            <p:ph type="sldNum" sz="quarter" idx="5"/>
          </p:nvPr>
        </p:nvSpPr>
        <p:spPr/>
        <p:txBody>
          <a:bodyPr/>
          <a:lstStyle/>
          <a:p>
            <a:fld id="{0A3C37BE-C303-496D-B5CD-85F2937540FC}" type="slidenum">
              <a:rPr lang="en-US"/>
              <a:t>9</a:t>
            </a:fld>
            <a:endParaRPr lang="en-US"/>
          </a:p>
        </p:txBody>
      </p:sp>
    </p:spTree>
    <p:extLst>
      <p:ext uri="{BB962C8B-B14F-4D97-AF65-F5344CB8AC3E}">
        <p14:creationId xmlns:p14="http://schemas.microsoft.com/office/powerpoint/2010/main" val="38450034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https://www.gettyimages.ca/detail/photo/janitor-cleaning-hospital-room-royalty-free-image/91156591?adppopup=true</a:t>
            </a:r>
            <a:endParaRPr lang="en-US" dirty="0"/>
          </a:p>
          <a:p>
            <a:r>
              <a:rPr lang="en-US" dirty="0">
                <a:hlinkClick r:id="rId4"/>
              </a:rPr>
              <a:t>https://www.imgacademy.com/boarding-school/athletics/basketball</a:t>
            </a:r>
          </a:p>
          <a:p>
            <a:r>
              <a:rPr lang="en-US" u="none" dirty="0">
                <a:hlinkClick r:id="rId4"/>
              </a:rPr>
              <a:t>This scenario was based on the personal communication of (Reimer, 2011) but I switched the race of the people in the interaction.</a:t>
            </a:r>
          </a:p>
          <a:p>
            <a:endParaRPr lang="en-US" dirty="0"/>
          </a:p>
        </p:txBody>
      </p:sp>
      <p:sp>
        <p:nvSpPr>
          <p:cNvPr id="4" name="Slide Number Placeholder 3"/>
          <p:cNvSpPr>
            <a:spLocks noGrp="1"/>
          </p:cNvSpPr>
          <p:nvPr>
            <p:ph type="sldNum" sz="quarter" idx="5"/>
          </p:nvPr>
        </p:nvSpPr>
        <p:spPr/>
        <p:txBody>
          <a:bodyPr/>
          <a:lstStyle/>
          <a:p>
            <a:fld id="{0A3C37BE-C303-496D-B5CD-85F2937540FC}" type="slidenum">
              <a:rPr lang="en-US"/>
              <a:t>11</a:t>
            </a:fld>
            <a:endParaRPr lang="en-US"/>
          </a:p>
        </p:txBody>
      </p:sp>
    </p:spTree>
    <p:extLst>
      <p:ext uri="{BB962C8B-B14F-4D97-AF65-F5344CB8AC3E}">
        <p14:creationId xmlns:p14="http://schemas.microsoft.com/office/powerpoint/2010/main" val="15027262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https://www.pinterest.ca/pin/568086940473871590/</a:t>
            </a:r>
            <a:endParaRPr lang="en-US" dirty="0"/>
          </a:p>
          <a:p>
            <a:endParaRPr lang="en-US" dirty="0"/>
          </a:p>
        </p:txBody>
      </p:sp>
      <p:sp>
        <p:nvSpPr>
          <p:cNvPr id="4" name="Slide Number Placeholder 3"/>
          <p:cNvSpPr>
            <a:spLocks noGrp="1"/>
          </p:cNvSpPr>
          <p:nvPr>
            <p:ph type="sldNum" sz="quarter" idx="5"/>
          </p:nvPr>
        </p:nvSpPr>
        <p:spPr/>
        <p:txBody>
          <a:bodyPr/>
          <a:lstStyle/>
          <a:p>
            <a:fld id="{0A3C37BE-C303-496D-B5CD-85F2937540FC}" type="slidenum">
              <a:rPr lang="en-US"/>
              <a:t>12</a:t>
            </a:fld>
            <a:endParaRPr lang="en-US"/>
          </a:p>
        </p:txBody>
      </p:sp>
    </p:spTree>
    <p:extLst>
      <p:ext uri="{BB962C8B-B14F-4D97-AF65-F5344CB8AC3E}">
        <p14:creationId xmlns:p14="http://schemas.microsoft.com/office/powerpoint/2010/main" val="801972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AAD347D-5ACD-4C99-B74B-A9C85AD731AF}" type="datetimeFigureOut">
              <a:rPr lang="en-US" dirty="0"/>
              <a:t>10/4/21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781357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10/4/21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13796654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10/4/21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32216857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10/4/21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a:t>”</a:t>
            </a:r>
          </a:p>
        </p:txBody>
      </p:sp>
    </p:spTree>
    <p:extLst>
      <p:ext uri="{BB962C8B-B14F-4D97-AF65-F5344CB8AC3E}">
        <p14:creationId xmlns:p14="http://schemas.microsoft.com/office/powerpoint/2010/main" val="21928793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10/4/21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24414251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10/4/21</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30605127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10/4/21</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2848896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09A250-FF31-4206-8172-F9D3106AACB1}" type="datetimeFigureOut">
              <a:rPr lang="en-US" dirty="0"/>
              <a:t>10/4/21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9338167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09A250-FF31-4206-8172-F9D3106AACB1}" type="datetimeFigureOut">
              <a:rPr lang="en-US" dirty="0"/>
              <a:t>10/4/21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614794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grpSp>
        <p:nvGrpSpPr>
          <p:cNvPr id="13" name="Group 12"/>
          <p:cNvGrpSpPr/>
          <p:nvPr/>
        </p:nvGrpSpPr>
        <p:grpSpPr>
          <a:xfrm rot="10800000">
            <a:off x="0" y="5645510"/>
            <a:ext cx="12192000" cy="63125"/>
            <a:chOff x="507492" y="1501519"/>
            <a:chExt cx="8129016" cy="63125"/>
          </a:xfrm>
        </p:grpSpPr>
        <p:cxnSp>
          <p:nvCxnSpPr>
            <p:cNvPr id="17" name="Straight Connector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0" y="1143000"/>
            <a:ext cx="12192000" cy="63125"/>
            <a:chOff x="507492" y="1501519"/>
            <a:chExt cx="8129016" cy="63125"/>
          </a:xfrm>
        </p:grpSpPr>
        <p:cxnSp>
          <p:nvCxnSpPr>
            <p:cNvPr id="15" name="Straight Connector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1104900" y="2292094"/>
            <a:ext cx="5734050" cy="2219691"/>
          </a:xfrm>
        </p:spPr>
        <p:txBody>
          <a:bodyPr anchor="ctr">
            <a:normAutofit/>
          </a:bodyPr>
          <a:lstStyle>
            <a:lvl1pPr algn="l">
              <a:defRPr sz="4400" cap="all" baseline="0"/>
            </a:lvl1pPr>
          </a:lstStyle>
          <a:p>
            <a:r>
              <a:t>Click to edit Master title style</a:t>
            </a:r>
          </a:p>
        </p:txBody>
      </p:sp>
      <p:sp>
        <p:nvSpPr>
          <p:cNvPr id="11" name="Picture Placeholder 10" title="An empty placeholder to add an image. Click on the placeholder and select the image that you wish to add"/>
          <p:cNvSpPr>
            <a:spLocks noGrp="1"/>
          </p:cNvSpPr>
          <p:nvPr>
            <p:ph type="pic" sz="quarter" idx="13"/>
          </p:nvPr>
        </p:nvSpPr>
        <p:spPr>
          <a:xfrm>
            <a:off x="6981063" y="1310656"/>
            <a:ext cx="5210937" cy="4208604"/>
          </a:xfrm>
          <a:solidFill>
            <a:schemeClr val="tx1">
              <a:lumMod val="20000"/>
              <a:lumOff val="80000"/>
            </a:schemeClr>
          </a:solidFill>
        </p:spPr>
        <p:txBody>
          <a:bodyPr tIns="1005840"/>
          <a:lstStyle>
            <a:lvl1pPr marL="0" indent="0" algn="ctr">
              <a:buNone/>
              <a:defRPr/>
            </a:lvl1pPr>
          </a:lstStyle>
          <a:p>
            <a:endParaRPr/>
          </a:p>
        </p:txBody>
      </p:sp>
      <p:sp>
        <p:nvSpPr>
          <p:cNvPr id="3" name="Subtitle 2"/>
          <p:cNvSpPr>
            <a:spLocks noGrp="1"/>
          </p:cNvSpPr>
          <p:nvPr>
            <p:ph type="subTitle" idx="1"/>
          </p:nvPr>
        </p:nvSpPr>
        <p:spPr>
          <a:xfrm>
            <a:off x="1104900" y="4511784"/>
            <a:ext cx="5734050"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t>Click to edit Master subtitle style</a:t>
            </a:r>
          </a:p>
        </p:txBody>
      </p:sp>
      <p:pic>
        <p:nvPicPr>
          <p:cNvPr id="10" name="Picture 9" title="Ribbon tab"/>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5880" y="0"/>
            <a:ext cx="1747524" cy="2292094"/>
          </a:xfrm>
          <a:prstGeom prst="rect">
            <a:avLst/>
          </a:prstGeom>
        </p:spPr>
      </p:pic>
    </p:spTree>
    <p:extLst>
      <p:ext uri="{BB962C8B-B14F-4D97-AF65-F5344CB8AC3E}">
        <p14:creationId xmlns:p14="http://schemas.microsoft.com/office/powerpoint/2010/main" val="4144405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1_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DB9D11F-B188-461D-B23F-39381795C052}" type="datetimeFigureOut">
              <a:rPr lang="en-US" smtClean="0"/>
              <a:t>10/4/21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smtClean="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26355681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p>
            <a:fld id="{4509A250-FF31-4206-8172-F9D3106AACB1}" type="datetimeFigureOut">
              <a:rPr lang="en-US" dirty="0"/>
              <a:t>10/4/21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36603839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10/4/21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22919453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96027F-7875-4030-9381-8BD8C4F21935}" type="datetimeFigureOut">
              <a:rPr lang="en-US" dirty="0"/>
              <a:t>10/4/21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844769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96027F-7875-4030-9381-8BD8C4F21935}" type="datetimeFigureOut">
              <a:rPr lang="en-US" dirty="0"/>
              <a:t>10/4/21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3252387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Date Placeholder 2"/>
          <p:cNvSpPr>
            <a:spLocks noGrp="1"/>
          </p:cNvSpPr>
          <p:nvPr>
            <p:ph type="dt" sz="half" idx="10"/>
          </p:nvPr>
        </p:nvSpPr>
        <p:spPr/>
        <p:txBody>
          <a:bodyPr/>
          <a:lstStyle/>
          <a:p>
            <a:fld id="{4509A250-FF31-4206-8172-F9D3106AACB1}" type="datetimeFigureOut">
              <a:rPr lang="en-US" dirty="0"/>
              <a:t>10/4/21</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9634624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10/4/21</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14494019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10/4/21</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24372240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10/4/21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42139654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5.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4.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1">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2">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3">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4">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10/4/21</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a:p>
        </p:txBody>
      </p:sp>
    </p:spTree>
    <p:extLst>
      <p:ext uri="{BB962C8B-B14F-4D97-AF65-F5344CB8AC3E}">
        <p14:creationId xmlns:p14="http://schemas.microsoft.com/office/powerpoint/2010/main" val="774479146"/>
      </p:ext>
    </p:extLst>
  </p:cSld>
  <p:clrMap bg1="dk1" tx1="lt1" bg2="dk2" tx2="lt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 id="2147483766" r:id="rId16"/>
    <p:sldLayoutId id="2147483767" r:id="rId17"/>
    <p:sldLayoutId id="2147483768" r:id="rId18"/>
    <p:sldLayoutId id="2147483769" r:id="rId1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microsoft.com/office/2007/relationships/hdphoto" Target="../media/hdphoto2.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16.jpeg"/></Relationships>
</file>

<file path=ppt/slides/_rels/slide1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8" Type="http://schemas.openxmlformats.org/officeDocument/2006/relationships/hyperlink" Target="http://www.nortel.com/" TargetMode="External"/><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19.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14.xml"/><Relationship Id="rId5" Type="http://schemas.openxmlformats.org/officeDocument/2006/relationships/image" Target="../media/image23.jpeg"/><Relationship Id="rId4" Type="http://schemas.openxmlformats.org/officeDocument/2006/relationships/image" Target="../media/image22.jpeg"/></Relationships>
</file>

<file path=ppt/slides/_rels/slide1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tiff"/></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video" Target="https://www.youtube.com/embed/yeio-lWJ4u4?feature=oembed" TargetMode="External"/><Relationship Id="rId1" Type="http://schemas.openxmlformats.org/officeDocument/2006/relationships/video" Target="https://www.youtube.com/embed/Arr5Ct19MPU?feature=oembed" TargetMode="Externa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notesSlide" Target="../notesSlides/notesSlide17.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8.xml"/><Relationship Id="rId1" Type="http://schemas.openxmlformats.org/officeDocument/2006/relationships/slideLayout" Target="../slideLayouts/slideLayout19.xml"/><Relationship Id="rId4" Type="http://schemas.openxmlformats.org/officeDocument/2006/relationships/image" Target="../media/image30.jpg"/></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doi.org/10.2167/lcc331.0" TargetMode="External"/><Relationship Id="rId2" Type="http://schemas.openxmlformats.org/officeDocument/2006/relationships/hyperlink" Target="https://chicagounbound.uchicago.edu/cgi/viewcontent.cgi?article=1052&amp;context=uclf"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kmcenter.rid.go.th/kmc08/km_59/manual_59/Book6/The-Fifth-Discipline.pdf"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ideo" Target="https://www.youtube.com/embed/VBoTqyCWR3M?feature=oembed" TargetMode="Externa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33" name="Picture 11">
            <a:extLst>
              <a:ext uri="{FF2B5EF4-FFF2-40B4-BE49-F238E27FC236}">
                <a16:creationId xmlns:a16="http://schemas.microsoft.com/office/drawing/2014/main" id="{DF19BAF3-7E20-4B9D-B544-BABAEEA1FA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34" name="Picture 13">
            <a:extLst>
              <a:ext uri="{FF2B5EF4-FFF2-40B4-BE49-F238E27FC236}">
                <a16:creationId xmlns:a16="http://schemas.microsoft.com/office/drawing/2014/main" id="{950648F4-ABCD-4DF0-8641-76CFB235472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35" name="Oval 15">
            <a:extLst>
              <a:ext uri="{FF2B5EF4-FFF2-40B4-BE49-F238E27FC236}">
                <a16:creationId xmlns:a16="http://schemas.microsoft.com/office/drawing/2014/main" id="{989BE678-777B-482A-A616-FEDC47B16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36" name="Picture 17">
            <a:extLst>
              <a:ext uri="{FF2B5EF4-FFF2-40B4-BE49-F238E27FC236}">
                <a16:creationId xmlns:a16="http://schemas.microsoft.com/office/drawing/2014/main" id="{CF1EB4BD-9C7E-4AA3-9681-C7EB0DA625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37" name="Picture 19">
            <a:extLst>
              <a:ext uri="{FF2B5EF4-FFF2-40B4-BE49-F238E27FC236}">
                <a16:creationId xmlns:a16="http://schemas.microsoft.com/office/drawing/2014/main" id="{94AAE3AA-3759-4D28-B0EF-575F25A514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38" name="Rectangle 21">
            <a:extLst>
              <a:ext uri="{FF2B5EF4-FFF2-40B4-BE49-F238E27FC236}">
                <a16:creationId xmlns:a16="http://schemas.microsoft.com/office/drawing/2014/main" id="{D28BE0C3-2102-4820-B88B-A448B184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9" name="Rectangle 23">
            <a:extLst>
              <a:ext uri="{FF2B5EF4-FFF2-40B4-BE49-F238E27FC236}">
                <a16:creationId xmlns:a16="http://schemas.microsoft.com/office/drawing/2014/main" id="{C8A3C342-1D03-412F-8DD3-BF519E8E0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6" name="Title 5"/>
          <p:cNvSpPr>
            <a:spLocks noGrp="1"/>
          </p:cNvSpPr>
          <p:nvPr>
            <p:ph type="ctrTitle"/>
          </p:nvPr>
        </p:nvSpPr>
        <p:spPr>
          <a:xfrm>
            <a:off x="5038120" y="-115614"/>
            <a:ext cx="7154939" cy="4918842"/>
          </a:xfrm>
        </p:spPr>
        <p:txBody>
          <a:bodyPr vert="horz" lIns="91440" tIns="45720" rIns="91440" bIns="45720" rtlCol="0" anchor="t">
            <a:normAutofit/>
          </a:bodyPr>
          <a:lstStyle/>
          <a:p>
            <a:r>
              <a:rPr lang="en-US" sz="7200" b="1" dirty="0"/>
              <a:t>ANTI-OPPRESSIVE </a:t>
            </a:r>
            <a:r>
              <a:rPr lang="en-US" sz="7200" b="1" dirty="0" err="1"/>
              <a:t>MANAGEMEnT</a:t>
            </a:r>
            <a:r>
              <a:rPr lang="en-US" sz="7200" b="1" dirty="0"/>
              <a:t> (AOP):</a:t>
            </a:r>
          </a:p>
        </p:txBody>
      </p:sp>
      <p:sp>
        <p:nvSpPr>
          <p:cNvPr id="40" name="Freeform 31">
            <a:extLst>
              <a:ext uri="{FF2B5EF4-FFF2-40B4-BE49-F238E27FC236}">
                <a16:creationId xmlns:a16="http://schemas.microsoft.com/office/drawing/2014/main" id="{81CC9B02-E087-4350-AEBD-2C3CF001A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28375" y="-1573"/>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5" name="Picture 7" descr="A picture containing text, book&#10;&#10;Description automatically generated">
            <a:extLst>
              <a:ext uri="{FF2B5EF4-FFF2-40B4-BE49-F238E27FC236}">
                <a16:creationId xmlns:a16="http://schemas.microsoft.com/office/drawing/2014/main" id="{1EBDDAF3-088E-46CA-B3DA-8366E1E8373D}"/>
              </a:ext>
            </a:extLst>
          </p:cNvPr>
          <p:cNvPicPr>
            <a:picLocks noGrp="1" noChangeAspect="1"/>
          </p:cNvPicPr>
          <p:nvPr>
            <p:ph type="pic" sz="quarter" idx="13"/>
          </p:nvPr>
        </p:nvPicPr>
        <p:blipFill rotWithShape="1">
          <a:blip r:embed="rId8">
            <a:extLst>
              <a:ext uri="{BEBA8EAE-BF5A-486C-A8C5-ECC9F3942E4B}">
                <a14:imgProps xmlns:a14="http://schemas.microsoft.com/office/drawing/2010/main">
                  <a14:imgLayer r:embed="rId9">
                    <a14:imgEffect>
                      <a14:brightnessContrast bright="40000" contrast="40000"/>
                    </a14:imgEffect>
                  </a14:imgLayer>
                </a14:imgProps>
              </a:ext>
            </a:extLst>
          </a:blip>
          <a:srcRect l="1674"/>
          <a:stretch/>
        </p:blipFill>
        <p:spPr>
          <a:xfrm>
            <a:off x="3" y="10"/>
            <a:ext cx="4973099" cy="6857991"/>
          </a:xfrm>
          <a:custGeom>
            <a:avLst/>
            <a:gdLst/>
            <a:ahLst/>
            <a:cxnLst/>
            <a:rect l="l" t="t" r="r" b="b"/>
            <a:pathLst>
              <a:path w="4973099" h="6858001">
                <a:moveTo>
                  <a:pt x="3628384" y="0"/>
                </a:moveTo>
                <a:lnTo>
                  <a:pt x="4971922" y="0"/>
                </a:lnTo>
                <a:lnTo>
                  <a:pt x="4946877" y="155677"/>
                </a:lnTo>
                <a:lnTo>
                  <a:pt x="4923008" y="310668"/>
                </a:lnTo>
                <a:lnTo>
                  <a:pt x="4899644" y="466344"/>
                </a:lnTo>
                <a:lnTo>
                  <a:pt x="4879641" y="622707"/>
                </a:lnTo>
                <a:lnTo>
                  <a:pt x="4859470" y="778383"/>
                </a:lnTo>
                <a:lnTo>
                  <a:pt x="4840644" y="934746"/>
                </a:lnTo>
                <a:lnTo>
                  <a:pt x="4824508" y="1089051"/>
                </a:lnTo>
                <a:lnTo>
                  <a:pt x="4809212" y="1245413"/>
                </a:lnTo>
                <a:lnTo>
                  <a:pt x="4795260" y="1401090"/>
                </a:lnTo>
                <a:lnTo>
                  <a:pt x="4783158" y="1554023"/>
                </a:lnTo>
                <a:lnTo>
                  <a:pt x="4771055" y="1709014"/>
                </a:lnTo>
                <a:lnTo>
                  <a:pt x="4760970" y="1861947"/>
                </a:lnTo>
                <a:lnTo>
                  <a:pt x="4753070" y="2014881"/>
                </a:lnTo>
                <a:lnTo>
                  <a:pt x="4744833" y="2167128"/>
                </a:lnTo>
                <a:lnTo>
                  <a:pt x="4737942" y="2318004"/>
                </a:lnTo>
                <a:lnTo>
                  <a:pt x="4733067" y="2467509"/>
                </a:lnTo>
                <a:lnTo>
                  <a:pt x="4728865" y="2617013"/>
                </a:lnTo>
                <a:lnTo>
                  <a:pt x="4724831" y="2765146"/>
                </a:lnTo>
                <a:lnTo>
                  <a:pt x="4722982" y="2911221"/>
                </a:lnTo>
                <a:lnTo>
                  <a:pt x="4720965" y="3057297"/>
                </a:lnTo>
                <a:lnTo>
                  <a:pt x="4719956" y="3201315"/>
                </a:lnTo>
                <a:lnTo>
                  <a:pt x="4720965" y="3343961"/>
                </a:lnTo>
                <a:lnTo>
                  <a:pt x="4720965" y="3485236"/>
                </a:lnTo>
                <a:lnTo>
                  <a:pt x="4722982" y="3625139"/>
                </a:lnTo>
                <a:lnTo>
                  <a:pt x="4726007" y="3762299"/>
                </a:lnTo>
                <a:lnTo>
                  <a:pt x="4728865" y="3898087"/>
                </a:lnTo>
                <a:lnTo>
                  <a:pt x="4732059" y="4031133"/>
                </a:lnTo>
                <a:lnTo>
                  <a:pt x="4736933" y="4163492"/>
                </a:lnTo>
                <a:lnTo>
                  <a:pt x="4742144" y="4293793"/>
                </a:lnTo>
                <a:lnTo>
                  <a:pt x="4746850" y="4421352"/>
                </a:lnTo>
                <a:lnTo>
                  <a:pt x="4760130" y="4670298"/>
                </a:lnTo>
                <a:lnTo>
                  <a:pt x="4774249" y="4908956"/>
                </a:lnTo>
                <a:lnTo>
                  <a:pt x="4789041" y="5138013"/>
                </a:lnTo>
                <a:lnTo>
                  <a:pt x="4805346" y="5354726"/>
                </a:lnTo>
                <a:lnTo>
                  <a:pt x="4822323" y="5561838"/>
                </a:lnTo>
                <a:lnTo>
                  <a:pt x="4840644" y="5753862"/>
                </a:lnTo>
                <a:lnTo>
                  <a:pt x="4858630" y="5934227"/>
                </a:lnTo>
                <a:lnTo>
                  <a:pt x="4876615" y="6100191"/>
                </a:lnTo>
                <a:lnTo>
                  <a:pt x="4893592" y="6252438"/>
                </a:lnTo>
                <a:lnTo>
                  <a:pt x="4909729" y="6387541"/>
                </a:lnTo>
                <a:lnTo>
                  <a:pt x="4925025" y="6509613"/>
                </a:lnTo>
                <a:lnTo>
                  <a:pt x="4937800" y="6612483"/>
                </a:lnTo>
                <a:lnTo>
                  <a:pt x="4949902" y="6698894"/>
                </a:lnTo>
                <a:lnTo>
                  <a:pt x="4967216" y="6817538"/>
                </a:lnTo>
                <a:lnTo>
                  <a:pt x="4973099" y="6858000"/>
                </a:lnTo>
                <a:lnTo>
                  <a:pt x="4075210" y="6858000"/>
                </a:lnTo>
                <a:lnTo>
                  <a:pt x="4075210" y="6858001"/>
                </a:lnTo>
                <a:lnTo>
                  <a:pt x="0" y="6858001"/>
                </a:lnTo>
                <a:lnTo>
                  <a:pt x="0" y="1"/>
                </a:lnTo>
                <a:lnTo>
                  <a:pt x="3628384" y="1"/>
                </a:lnTo>
                <a:close/>
              </a:path>
            </a:pathLst>
          </a:custGeom>
        </p:spPr>
      </p:pic>
      <p:sp>
        <p:nvSpPr>
          <p:cNvPr id="41" name="Rectangle 27">
            <a:extLst>
              <a:ext uri="{FF2B5EF4-FFF2-40B4-BE49-F238E27FC236}">
                <a16:creationId xmlns:a16="http://schemas.microsoft.com/office/drawing/2014/main" id="{D6F18ACE-6E82-4ADC-8A2F-A1771B309B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ubtitle 6"/>
          <p:cNvSpPr>
            <a:spLocks noGrp="1"/>
          </p:cNvSpPr>
          <p:nvPr>
            <p:ph type="subTitle" idx="1"/>
          </p:nvPr>
        </p:nvSpPr>
        <p:spPr>
          <a:xfrm>
            <a:off x="5301501" y="4611414"/>
            <a:ext cx="6896147" cy="1335060"/>
          </a:xfrm>
        </p:spPr>
        <p:txBody>
          <a:bodyPr vert="horz" lIns="91440" tIns="45720" rIns="91440" bIns="45720" rtlCol="0" anchor="t">
            <a:noAutofit/>
          </a:bodyPr>
          <a:lstStyle/>
          <a:p>
            <a:pPr>
              <a:spcBef>
                <a:spcPts val="1000"/>
              </a:spcBef>
            </a:pPr>
            <a:endParaRPr lang="en-US" sz="4000" b="1" dirty="0"/>
          </a:p>
          <a:p>
            <a:pPr>
              <a:spcBef>
                <a:spcPts val="1000"/>
              </a:spcBef>
            </a:pPr>
            <a:r>
              <a:rPr lang="en-US" sz="4000" b="1" dirty="0"/>
              <a:t>Past, Present and Future</a:t>
            </a:r>
            <a:endParaRPr lang="en-US" dirty="0"/>
          </a:p>
          <a:p>
            <a:pPr>
              <a:spcBef>
                <a:spcPts val="1000"/>
              </a:spcBef>
              <a:buFont typeface="Wingdings 3" charset="2"/>
              <a:buChar char=""/>
            </a:pPr>
            <a:endParaRPr lang="en-US" dirty="0"/>
          </a:p>
          <a:p>
            <a:pPr>
              <a:spcBef>
                <a:spcPts val="1000"/>
              </a:spcBef>
              <a:buFont typeface="Wingdings 3" charset="2"/>
              <a:buChar char=""/>
            </a:pPr>
            <a:endParaRPr lang="en-US" dirty="0"/>
          </a:p>
          <a:p>
            <a:pPr>
              <a:spcBef>
                <a:spcPts val="1000"/>
              </a:spcBef>
              <a:buFont typeface="Wingdings 3" charset="2"/>
              <a:buChar char=""/>
            </a:pPr>
            <a:endParaRPr lang="en-US" dirty="0"/>
          </a:p>
        </p:txBody>
      </p:sp>
    </p:spTree>
    <p:extLst>
      <p:ext uri="{BB962C8B-B14F-4D97-AF65-F5344CB8AC3E}">
        <p14:creationId xmlns:p14="http://schemas.microsoft.com/office/powerpoint/2010/main" val="1652133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C236C08-96AD-4DC4-B41F-FD3A77CCCB4A}"/>
              </a:ext>
            </a:extLst>
          </p:cNvPr>
          <p:cNvSpPr txBox="1"/>
          <p:nvPr/>
        </p:nvSpPr>
        <p:spPr>
          <a:xfrm>
            <a:off x="152401" y="1356515"/>
            <a:ext cx="12039599" cy="51398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571500" indent="-571500">
              <a:buFont typeface="Arial" panose="020B0604020202020204" pitchFamily="34" charset="0"/>
              <a:buChar char="•"/>
            </a:pPr>
            <a:r>
              <a:rPr lang="en-US" sz="3600" b="1" dirty="0">
                <a:cs typeface="Arial"/>
              </a:rPr>
              <a:t>When the punishment was handed down the Black custodian got a two-week, paid leave of suspension.  The manager was required to speak to everyone in the evening Con. Ed. program to let everyone know it was required to leave as soon as possible after class.  </a:t>
            </a:r>
            <a:r>
              <a:rPr lang="en-US" sz="3600" b="1" i="1" dirty="0">
                <a:cs typeface="Arial"/>
              </a:rPr>
              <a:t>  </a:t>
            </a:r>
            <a:r>
              <a:rPr lang="en-US" sz="3600" dirty="0">
                <a:cs typeface="Arial"/>
              </a:rPr>
              <a:t>​</a:t>
            </a:r>
          </a:p>
          <a:p>
            <a:r>
              <a:rPr lang="en-US" sz="3600" dirty="0">
                <a:cs typeface="Arial"/>
              </a:rPr>
              <a:t>​</a:t>
            </a:r>
          </a:p>
          <a:p>
            <a:pPr marL="571500" indent="-571500">
              <a:buFont typeface="Arial" panose="020B0604020202020204" pitchFamily="34" charset="0"/>
              <a:buChar char="•"/>
            </a:pPr>
            <a:r>
              <a:rPr lang="en-US" sz="3600" b="1" dirty="0">
                <a:cs typeface="Arial"/>
              </a:rPr>
              <a:t>The White senior received no repercussions. </a:t>
            </a:r>
          </a:p>
          <a:p>
            <a:endParaRPr lang="en-US" sz="4000" b="1" dirty="0">
              <a:cs typeface="Arial"/>
            </a:endParaRPr>
          </a:p>
        </p:txBody>
      </p:sp>
    </p:spTree>
    <p:extLst>
      <p:ext uri="{BB962C8B-B14F-4D97-AF65-F5344CB8AC3E}">
        <p14:creationId xmlns:p14="http://schemas.microsoft.com/office/powerpoint/2010/main" val="30903349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94DDC893-E5EF-4CDE-B040-BA5B53AADD7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5" name="Picture 14">
            <a:extLst>
              <a:ext uri="{FF2B5EF4-FFF2-40B4-BE49-F238E27FC236}">
                <a16:creationId xmlns:a16="http://schemas.microsoft.com/office/drawing/2014/main" id="{85F1A06D-D369-4974-8208-56120C5E7A9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7" name="Oval 16">
            <a:extLst>
              <a:ext uri="{FF2B5EF4-FFF2-40B4-BE49-F238E27FC236}">
                <a16:creationId xmlns:a16="http://schemas.microsoft.com/office/drawing/2014/main" id="{DAD27A50-88D7-4E2A-8488-F2879768AF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9" name="Picture 18">
            <a:extLst>
              <a:ext uri="{FF2B5EF4-FFF2-40B4-BE49-F238E27FC236}">
                <a16:creationId xmlns:a16="http://schemas.microsoft.com/office/drawing/2014/main" id="{A47C6ACD-2325-48C6-B9F3-C21563A05EA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21" name="Picture 20">
            <a:extLst>
              <a:ext uri="{FF2B5EF4-FFF2-40B4-BE49-F238E27FC236}">
                <a16:creationId xmlns:a16="http://schemas.microsoft.com/office/drawing/2014/main" id="{1081DF83-4F35-4560-87E6-0DE8AAAC33D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3" name="Rectangle 22">
            <a:extLst>
              <a:ext uri="{FF2B5EF4-FFF2-40B4-BE49-F238E27FC236}">
                <a16:creationId xmlns:a16="http://schemas.microsoft.com/office/drawing/2014/main" id="{7C704F0F-1CD8-4DC1-AEE9-225958232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5287AC56-6CF7-40F1-8DD8-759EFFFA604B}"/>
              </a:ext>
            </a:extLst>
          </p:cNvPr>
          <p:cNvSpPr>
            <a:spLocks noGrp="1"/>
          </p:cNvSpPr>
          <p:nvPr>
            <p:ph type="title"/>
          </p:nvPr>
        </p:nvSpPr>
        <p:spPr>
          <a:xfrm>
            <a:off x="58230" y="7020"/>
            <a:ext cx="6044809" cy="1141738"/>
          </a:xfrm>
        </p:spPr>
        <p:txBody>
          <a:bodyPr vert="horz" lIns="91440" tIns="45720" rIns="91440" bIns="45720" rtlCol="0" anchor="t">
            <a:noAutofit/>
          </a:bodyPr>
          <a:lstStyle/>
          <a:p>
            <a:pPr>
              <a:lnSpc>
                <a:spcPct val="90000"/>
              </a:lnSpc>
            </a:pPr>
            <a:r>
              <a:rPr lang="en-US" sz="4000" b="1"/>
              <a:t>Limitations of Policy:   Scenario #2</a:t>
            </a:r>
          </a:p>
        </p:txBody>
      </p:sp>
      <p:pic>
        <p:nvPicPr>
          <p:cNvPr id="5" name="Picture 5" descr="A group of people on a court&#10;&#10;Description automatically generated">
            <a:extLst>
              <a:ext uri="{FF2B5EF4-FFF2-40B4-BE49-F238E27FC236}">
                <a16:creationId xmlns:a16="http://schemas.microsoft.com/office/drawing/2014/main" id="{155A81B0-8817-4483-9B26-17C03610A7FE}"/>
              </a:ext>
            </a:extLst>
          </p:cNvPr>
          <p:cNvPicPr>
            <a:picLocks noChangeAspect="1"/>
          </p:cNvPicPr>
          <p:nvPr/>
        </p:nvPicPr>
        <p:blipFill rotWithShape="1">
          <a:blip r:embed="rId8"/>
          <a:srcRect t="17894" r="3" b="3"/>
          <a:stretch/>
        </p:blipFill>
        <p:spPr>
          <a:xfrm>
            <a:off x="6090054" y="3342115"/>
            <a:ext cx="6100406" cy="3535179"/>
          </a:xfrm>
          <a:prstGeom prst="rect">
            <a:avLst/>
          </a:prstGeom>
        </p:spPr>
      </p:pic>
      <p:sp>
        <p:nvSpPr>
          <p:cNvPr id="25" name="Rectangle 24">
            <a:extLst>
              <a:ext uri="{FF2B5EF4-FFF2-40B4-BE49-F238E27FC236}">
                <a16:creationId xmlns:a16="http://schemas.microsoft.com/office/drawing/2014/main" id="{387B700E-91FC-4893-94A0-333C11403B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0" name="Content Placeholder 9">
            <a:extLst>
              <a:ext uri="{FF2B5EF4-FFF2-40B4-BE49-F238E27FC236}">
                <a16:creationId xmlns:a16="http://schemas.microsoft.com/office/drawing/2014/main" id="{179616E2-2E00-4EBE-A9D6-9F7786227CD4}"/>
              </a:ext>
            </a:extLst>
          </p:cNvPr>
          <p:cNvSpPr>
            <a:spLocks noGrp="1"/>
          </p:cNvSpPr>
          <p:nvPr>
            <p:ph sz="half" idx="1"/>
          </p:nvPr>
        </p:nvSpPr>
        <p:spPr>
          <a:xfrm>
            <a:off x="-87155" y="748103"/>
            <a:ext cx="6190194" cy="6102877"/>
          </a:xfrm>
        </p:spPr>
        <p:txBody>
          <a:bodyPr vert="horz" lIns="91440" tIns="45720" rIns="91440" bIns="45720" rtlCol="0" anchor="t">
            <a:noAutofit/>
          </a:bodyPr>
          <a:lstStyle/>
          <a:p>
            <a:pPr marL="0" indent="0">
              <a:buNone/>
            </a:pPr>
            <a:endParaRPr lang="en-US" sz="2400" dirty="0"/>
          </a:p>
          <a:p>
            <a:pPr>
              <a:buFont typeface="Arial" panose="020B0604020202020204" pitchFamily="34" charset="0"/>
              <a:buChar char="•"/>
            </a:pPr>
            <a:r>
              <a:rPr lang="en-US" sz="2400" b="1" dirty="0"/>
              <a:t>A group of boys who are Black are playing basketball after school.  The custodian who is a White woman, asks the boys to leave and call them a racially charged anti-Black word.</a:t>
            </a:r>
          </a:p>
          <a:p>
            <a:pPr>
              <a:buFont typeface="Arial" panose="020B0604020202020204" pitchFamily="34" charset="0"/>
              <a:buChar char="•"/>
            </a:pPr>
            <a:endParaRPr lang="en-US" sz="2400" b="1" dirty="0"/>
          </a:p>
          <a:p>
            <a:pPr>
              <a:buFont typeface="Arial" panose="020B0604020202020204" pitchFamily="34" charset="0"/>
              <a:buChar char="•"/>
            </a:pPr>
            <a:r>
              <a:rPr lang="en-US" sz="2400" b="1" dirty="0"/>
              <a:t>The boys become angry and call her a sexist word.</a:t>
            </a:r>
          </a:p>
          <a:p>
            <a:pPr>
              <a:buFont typeface="Arial" panose="020B0604020202020204" pitchFamily="34" charset="0"/>
              <a:buChar char="•"/>
            </a:pPr>
            <a:endParaRPr lang="en-US" sz="2400" b="1" dirty="0"/>
          </a:p>
          <a:p>
            <a:pPr>
              <a:buFont typeface="Arial" panose="020B0604020202020204" pitchFamily="34" charset="0"/>
              <a:buChar char="•"/>
            </a:pPr>
            <a:r>
              <a:rPr lang="en-US" sz="2400" b="1" dirty="0"/>
              <a:t>When the punishments were handed out, the boys were suspended from school for one week.  The White custodian receive no repercussions.</a:t>
            </a:r>
          </a:p>
          <a:p>
            <a:endParaRPr lang="en-US" sz="2800" b="1" dirty="0"/>
          </a:p>
          <a:p>
            <a:pPr marL="0" indent="0">
              <a:buNone/>
            </a:pPr>
            <a:endParaRPr lang="en-US" dirty="0"/>
          </a:p>
          <a:p>
            <a:pPr marL="0" indent="0">
              <a:buNone/>
            </a:pPr>
            <a:endParaRPr lang="en-US" dirty="0"/>
          </a:p>
        </p:txBody>
      </p:sp>
      <p:pic>
        <p:nvPicPr>
          <p:cNvPr id="6" name="Picture 6" descr="A picture containing person, indoor, young, standing&#10;&#10;Description automatically generated">
            <a:extLst>
              <a:ext uri="{FF2B5EF4-FFF2-40B4-BE49-F238E27FC236}">
                <a16:creationId xmlns:a16="http://schemas.microsoft.com/office/drawing/2014/main" id="{49A390DF-8264-419B-963C-C716386CD1EB}"/>
              </a:ext>
            </a:extLst>
          </p:cNvPr>
          <p:cNvPicPr>
            <a:picLocks noGrp="1" noChangeAspect="1"/>
          </p:cNvPicPr>
          <p:nvPr>
            <p:ph sz="half" idx="2"/>
          </p:nvPr>
        </p:nvPicPr>
        <p:blipFill rotWithShape="1">
          <a:blip r:embed="rId9"/>
          <a:srcRect r="3" b="7266"/>
          <a:stretch/>
        </p:blipFill>
        <p:spPr>
          <a:xfrm>
            <a:off x="6090055" y="5377"/>
            <a:ext cx="6100406" cy="2882202"/>
          </a:xfrm>
          <a:prstGeom prst="rect">
            <a:avLst/>
          </a:prstGeom>
        </p:spPr>
      </p:pic>
    </p:spTree>
    <p:extLst>
      <p:ext uri="{BB962C8B-B14F-4D97-AF65-F5344CB8AC3E}">
        <p14:creationId xmlns:p14="http://schemas.microsoft.com/office/powerpoint/2010/main" val="24987960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139" name="Picture 116">
            <a:extLst>
              <a:ext uri="{FF2B5EF4-FFF2-40B4-BE49-F238E27FC236}">
                <a16:creationId xmlns:a16="http://schemas.microsoft.com/office/drawing/2014/main" id="{94DDC893-E5EF-4CDE-B040-BA5B53AADD7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40" name="Picture 118">
            <a:extLst>
              <a:ext uri="{FF2B5EF4-FFF2-40B4-BE49-F238E27FC236}">
                <a16:creationId xmlns:a16="http://schemas.microsoft.com/office/drawing/2014/main" id="{85F1A06D-D369-4974-8208-56120C5E7A9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41" name="Oval 120">
            <a:extLst>
              <a:ext uri="{FF2B5EF4-FFF2-40B4-BE49-F238E27FC236}">
                <a16:creationId xmlns:a16="http://schemas.microsoft.com/office/drawing/2014/main" id="{DAD27A50-88D7-4E2A-8488-F2879768AF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42" name="Picture 122">
            <a:extLst>
              <a:ext uri="{FF2B5EF4-FFF2-40B4-BE49-F238E27FC236}">
                <a16:creationId xmlns:a16="http://schemas.microsoft.com/office/drawing/2014/main" id="{A47C6ACD-2325-48C6-B9F3-C21563A05EA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43" name="Picture 124">
            <a:extLst>
              <a:ext uri="{FF2B5EF4-FFF2-40B4-BE49-F238E27FC236}">
                <a16:creationId xmlns:a16="http://schemas.microsoft.com/office/drawing/2014/main" id="{1081DF83-4F35-4560-87E6-0DE8AAAC33D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4" name="Rectangle 126">
            <a:extLst>
              <a:ext uri="{FF2B5EF4-FFF2-40B4-BE49-F238E27FC236}">
                <a16:creationId xmlns:a16="http://schemas.microsoft.com/office/drawing/2014/main" id="{7C704F0F-1CD8-4DC1-AEE9-225958232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3" name="Picture 4" descr="A tiger looking at the camera&#10;&#10;Description automatically generated">
            <a:extLst>
              <a:ext uri="{FF2B5EF4-FFF2-40B4-BE49-F238E27FC236}">
                <a16:creationId xmlns:a16="http://schemas.microsoft.com/office/drawing/2014/main" id="{B17D094D-3F68-4FA6-89DF-C15E7CB1C3E7}"/>
              </a:ext>
            </a:extLst>
          </p:cNvPr>
          <p:cNvPicPr>
            <a:picLocks noChangeAspect="1"/>
          </p:cNvPicPr>
          <p:nvPr/>
        </p:nvPicPr>
        <p:blipFill rotWithShape="1">
          <a:blip r:embed="rId8">
            <a:alphaModFix/>
          </a:blip>
          <a:srcRect l="185" r="1237" b="-1"/>
          <a:stretch/>
        </p:blipFill>
        <p:spPr>
          <a:xfrm>
            <a:off x="1295400" y="1295400"/>
            <a:ext cx="5556756" cy="5562136"/>
          </a:xfrm>
          <a:prstGeom prst="rect">
            <a:avLst/>
          </a:prstGeom>
        </p:spPr>
      </p:pic>
      <p:pic>
        <p:nvPicPr>
          <p:cNvPr id="4" name="Picture 3">
            <a:extLst>
              <a:ext uri="{FF2B5EF4-FFF2-40B4-BE49-F238E27FC236}">
                <a16:creationId xmlns:a16="http://schemas.microsoft.com/office/drawing/2014/main" id="{3BA69FF8-D720-4813-9FD2-0ECEBE3FE109}"/>
              </a:ext>
            </a:extLst>
          </p:cNvPr>
          <p:cNvPicPr>
            <a:picLocks noChangeAspect="1"/>
          </p:cNvPicPr>
          <p:nvPr/>
        </p:nvPicPr>
        <p:blipFill rotWithShape="1">
          <a:blip r:embed="rId9">
            <a:duotone>
              <a:prstClr val="black"/>
              <a:schemeClr val="accent5">
                <a:tint val="45000"/>
                <a:satMod val="400000"/>
              </a:schemeClr>
            </a:duotone>
            <a:alphaModFix amt="25000"/>
          </a:blip>
          <a:srcRect t="6225" b="6226"/>
          <a:stretch/>
        </p:blipFill>
        <p:spPr>
          <a:xfrm>
            <a:off x="-43112" y="10"/>
            <a:ext cx="12191980" cy="6857990"/>
          </a:xfrm>
          <a:custGeom>
            <a:avLst/>
            <a:gdLst/>
            <a:ahLst/>
            <a:cxnLst/>
            <a:rect l="l" t="t" r="r" b="b"/>
            <a:pathLst>
              <a:path w="12192000" h="6858000">
                <a:moveTo>
                  <a:pt x="0" y="0"/>
                </a:moveTo>
                <a:lnTo>
                  <a:pt x="12192000" y="0"/>
                </a:lnTo>
                <a:lnTo>
                  <a:pt x="12192000" y="6858000"/>
                </a:lnTo>
                <a:lnTo>
                  <a:pt x="6853652" y="6858000"/>
                </a:lnTo>
                <a:lnTo>
                  <a:pt x="6853652" y="1295399"/>
                </a:lnTo>
                <a:lnTo>
                  <a:pt x="1295399" y="1295399"/>
                </a:lnTo>
                <a:lnTo>
                  <a:pt x="1295399" y="6858000"/>
                </a:lnTo>
                <a:lnTo>
                  <a:pt x="0" y="6858000"/>
                </a:lnTo>
                <a:close/>
              </a:path>
            </a:pathLst>
          </a:custGeom>
        </p:spPr>
      </p:pic>
      <p:sp>
        <p:nvSpPr>
          <p:cNvPr id="145" name="Rectangle 128">
            <a:extLst>
              <a:ext uri="{FF2B5EF4-FFF2-40B4-BE49-F238E27FC236}">
                <a16:creationId xmlns:a16="http://schemas.microsoft.com/office/drawing/2014/main" id="{19216F88-F538-4658-9858-549D84395E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16926" y="0"/>
            <a:ext cx="4106685"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46" name="Rectangle 130">
            <a:extLst>
              <a:ext uri="{FF2B5EF4-FFF2-40B4-BE49-F238E27FC236}">
                <a16:creationId xmlns:a16="http://schemas.microsoft.com/office/drawing/2014/main" id="{E53C9355-DCAA-4380-A21C-5A5AEE4B2D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7017086" y="1295400"/>
            <a:ext cx="4108113" cy="5562600"/>
          </a:xfrm>
          <a:prstGeom prst="rect">
            <a:avLst/>
          </a:prstGeom>
          <a:solidFill>
            <a:schemeClr val="bg1">
              <a:alpha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04AE1E9-D6A4-45CF-8B07-BB271249E349}"/>
              </a:ext>
            </a:extLst>
          </p:cNvPr>
          <p:cNvSpPr>
            <a:spLocks noGrp="1"/>
          </p:cNvSpPr>
          <p:nvPr>
            <p:ph type="title"/>
          </p:nvPr>
        </p:nvSpPr>
        <p:spPr>
          <a:xfrm>
            <a:off x="7180281" y="1447800"/>
            <a:ext cx="3824050" cy="5331372"/>
          </a:xfrm>
        </p:spPr>
        <p:txBody>
          <a:bodyPr vert="horz" lIns="91440" tIns="45720" rIns="91440" bIns="45720" rtlCol="0" anchor="b">
            <a:noAutofit/>
          </a:bodyPr>
          <a:lstStyle/>
          <a:p>
            <a:pPr>
              <a:lnSpc>
                <a:spcPct val="90000"/>
              </a:lnSpc>
            </a:pPr>
            <a:r>
              <a:rPr lang="en-US" sz="6600" b="1" dirty="0"/>
              <a:t>Are equity policies just a paper tiger?</a:t>
            </a:r>
          </a:p>
        </p:txBody>
      </p:sp>
    </p:spTree>
    <p:extLst>
      <p:ext uri="{BB962C8B-B14F-4D97-AF65-F5344CB8AC3E}">
        <p14:creationId xmlns:p14="http://schemas.microsoft.com/office/powerpoint/2010/main" val="18793632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7000"/>
                <a:hueMod val="88000"/>
                <a:satMod val="130000"/>
                <a:lumMod val="124000"/>
              </a:schemeClr>
            </a:gs>
            <a:gs pos="100000">
              <a:schemeClr val="bg1">
                <a:tint val="96000"/>
                <a:shade val="88000"/>
                <a:hueMod val="108000"/>
                <a:satMod val="164000"/>
                <a:lumMod val="76000"/>
              </a:schemeClr>
            </a:gs>
          </a:gsLst>
          <a:path path="circle">
            <a:fillToRect l="45000" t="65000" r="125000" b="100000"/>
          </a:path>
        </a:gradFill>
        <a:effectLst/>
      </p:bgPr>
    </p:bg>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33" name="Picture 32">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35" name="Oval 34">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37" name="Picture 36">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39" name="Picture 38">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41" name="Rectangle 40">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43" name="Rectangle 42">
            <a:extLst>
              <a:ext uri="{FF2B5EF4-FFF2-40B4-BE49-F238E27FC236}">
                <a16:creationId xmlns:a16="http://schemas.microsoft.com/office/drawing/2014/main" id="{F21B5EDC-5485-4264-891C-5B291E5397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45" name="Freeform 36">
            <a:extLst>
              <a:ext uri="{FF2B5EF4-FFF2-40B4-BE49-F238E27FC236}">
                <a16:creationId xmlns:a16="http://schemas.microsoft.com/office/drawing/2014/main" id="{E7ADA758-6D6A-4E4E-88F7-1B5038A0EF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7372"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accent1">
              <a:alpha val="80000"/>
            </a:schemeClr>
          </a:solidFill>
          <a:ln>
            <a:noFill/>
          </a:ln>
        </p:spPr>
        <p:txBody>
          <a:bodyPr rtlCol="0" anchor="ctr"/>
          <a:lstStyle/>
          <a:p>
            <a:pPr algn="ctr"/>
            <a:endParaRPr lang="en-US"/>
          </a:p>
        </p:txBody>
      </p:sp>
      <p:sp>
        <p:nvSpPr>
          <p:cNvPr id="47" name="Freeform: Shape 46">
            <a:extLst>
              <a:ext uri="{FF2B5EF4-FFF2-40B4-BE49-F238E27FC236}">
                <a16:creationId xmlns:a16="http://schemas.microsoft.com/office/drawing/2014/main" id="{96D7C53C-B0E3-427C-B58C-BBF279079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265041" y="-68957"/>
            <a:ext cx="6858001" cy="6995918"/>
          </a:xfrm>
          <a:custGeom>
            <a:avLst/>
            <a:gdLst>
              <a:gd name="connsiteX0" fmla="*/ 6858001 w 6858001"/>
              <a:gd name="connsiteY0" fmla="*/ 1344715 h 6995918"/>
              <a:gd name="connsiteX1" fmla="*/ 6858001 w 6858001"/>
              <a:gd name="connsiteY1" fmla="*/ 1177 h 6995918"/>
              <a:gd name="connsiteX2" fmla="*/ 6702324 w 6858001"/>
              <a:gd name="connsiteY2" fmla="*/ 26222 h 6995918"/>
              <a:gd name="connsiteX3" fmla="*/ 6547333 w 6858001"/>
              <a:gd name="connsiteY3" fmla="*/ 50091 h 6995918"/>
              <a:gd name="connsiteX4" fmla="*/ 6391657 w 6858001"/>
              <a:gd name="connsiteY4" fmla="*/ 73455 h 6995918"/>
              <a:gd name="connsiteX5" fmla="*/ 6235294 w 6858001"/>
              <a:gd name="connsiteY5" fmla="*/ 93458 h 6995918"/>
              <a:gd name="connsiteX6" fmla="*/ 6079618 w 6858001"/>
              <a:gd name="connsiteY6" fmla="*/ 113629 h 6995918"/>
              <a:gd name="connsiteX7" fmla="*/ 5923255 w 6858001"/>
              <a:gd name="connsiteY7" fmla="*/ 132455 h 6995918"/>
              <a:gd name="connsiteX8" fmla="*/ 5768950 w 6858001"/>
              <a:gd name="connsiteY8" fmla="*/ 148591 h 6995918"/>
              <a:gd name="connsiteX9" fmla="*/ 5612588 w 6858001"/>
              <a:gd name="connsiteY9" fmla="*/ 163887 h 6995918"/>
              <a:gd name="connsiteX10" fmla="*/ 5456911 w 6858001"/>
              <a:gd name="connsiteY10" fmla="*/ 177839 h 6995918"/>
              <a:gd name="connsiteX11" fmla="*/ 5303978 w 6858001"/>
              <a:gd name="connsiteY11" fmla="*/ 189941 h 6995918"/>
              <a:gd name="connsiteX12" fmla="*/ 5148987 w 6858001"/>
              <a:gd name="connsiteY12" fmla="*/ 202044 h 6995918"/>
              <a:gd name="connsiteX13" fmla="*/ 4996054 w 6858001"/>
              <a:gd name="connsiteY13" fmla="*/ 212129 h 6995918"/>
              <a:gd name="connsiteX14" fmla="*/ 4843120 w 6858001"/>
              <a:gd name="connsiteY14" fmla="*/ 220029 h 6995918"/>
              <a:gd name="connsiteX15" fmla="*/ 4690873 w 6858001"/>
              <a:gd name="connsiteY15" fmla="*/ 228266 h 6995918"/>
              <a:gd name="connsiteX16" fmla="*/ 4539997 w 6858001"/>
              <a:gd name="connsiteY16" fmla="*/ 235157 h 6995918"/>
              <a:gd name="connsiteX17" fmla="*/ 4390492 w 6858001"/>
              <a:gd name="connsiteY17" fmla="*/ 240032 h 6995918"/>
              <a:gd name="connsiteX18" fmla="*/ 4240988 w 6858001"/>
              <a:gd name="connsiteY18" fmla="*/ 244234 h 6995918"/>
              <a:gd name="connsiteX19" fmla="*/ 4092855 w 6858001"/>
              <a:gd name="connsiteY19" fmla="*/ 248268 h 6995918"/>
              <a:gd name="connsiteX20" fmla="*/ 3946780 w 6858001"/>
              <a:gd name="connsiteY20" fmla="*/ 250117 h 6995918"/>
              <a:gd name="connsiteX21" fmla="*/ 3800704 w 6858001"/>
              <a:gd name="connsiteY21" fmla="*/ 252134 h 6995918"/>
              <a:gd name="connsiteX22" fmla="*/ 3656686 w 6858001"/>
              <a:gd name="connsiteY22" fmla="*/ 253143 h 6995918"/>
              <a:gd name="connsiteX23" fmla="*/ 3514040 w 6858001"/>
              <a:gd name="connsiteY23" fmla="*/ 252134 h 6995918"/>
              <a:gd name="connsiteX24" fmla="*/ 3372765 w 6858001"/>
              <a:gd name="connsiteY24" fmla="*/ 252134 h 6995918"/>
              <a:gd name="connsiteX25" fmla="*/ 3232862 w 6858001"/>
              <a:gd name="connsiteY25" fmla="*/ 250117 h 6995918"/>
              <a:gd name="connsiteX26" fmla="*/ 3095702 w 6858001"/>
              <a:gd name="connsiteY26" fmla="*/ 247092 h 6995918"/>
              <a:gd name="connsiteX27" fmla="*/ 2959914 w 6858001"/>
              <a:gd name="connsiteY27" fmla="*/ 244234 h 6995918"/>
              <a:gd name="connsiteX28" fmla="*/ 2826868 w 6858001"/>
              <a:gd name="connsiteY28" fmla="*/ 241040 h 6995918"/>
              <a:gd name="connsiteX29" fmla="*/ 2694509 w 6858001"/>
              <a:gd name="connsiteY29" fmla="*/ 236166 h 6995918"/>
              <a:gd name="connsiteX30" fmla="*/ 2564208 w 6858001"/>
              <a:gd name="connsiteY30" fmla="*/ 230955 h 6995918"/>
              <a:gd name="connsiteX31" fmla="*/ 2436649 w 6858001"/>
              <a:gd name="connsiteY31" fmla="*/ 226249 h 6995918"/>
              <a:gd name="connsiteX32" fmla="*/ 2187703 w 6858001"/>
              <a:gd name="connsiteY32" fmla="*/ 212969 h 6995918"/>
              <a:gd name="connsiteX33" fmla="*/ 1949045 w 6858001"/>
              <a:gd name="connsiteY33" fmla="*/ 198850 h 6995918"/>
              <a:gd name="connsiteX34" fmla="*/ 1719988 w 6858001"/>
              <a:gd name="connsiteY34" fmla="*/ 184058 h 6995918"/>
              <a:gd name="connsiteX35" fmla="*/ 1503275 w 6858001"/>
              <a:gd name="connsiteY35" fmla="*/ 167753 h 6995918"/>
              <a:gd name="connsiteX36" fmla="*/ 1296163 w 6858001"/>
              <a:gd name="connsiteY36" fmla="*/ 150776 h 6995918"/>
              <a:gd name="connsiteX37" fmla="*/ 1104139 w 6858001"/>
              <a:gd name="connsiteY37" fmla="*/ 132455 h 6995918"/>
              <a:gd name="connsiteX38" fmla="*/ 923774 w 6858001"/>
              <a:gd name="connsiteY38" fmla="*/ 114469 h 6995918"/>
              <a:gd name="connsiteX39" fmla="*/ 757810 w 6858001"/>
              <a:gd name="connsiteY39" fmla="*/ 96484 h 6995918"/>
              <a:gd name="connsiteX40" fmla="*/ 605563 w 6858001"/>
              <a:gd name="connsiteY40" fmla="*/ 79507 h 6995918"/>
              <a:gd name="connsiteX41" fmla="*/ 470460 w 6858001"/>
              <a:gd name="connsiteY41" fmla="*/ 63370 h 6995918"/>
              <a:gd name="connsiteX42" fmla="*/ 348388 w 6858001"/>
              <a:gd name="connsiteY42" fmla="*/ 48074 h 6995918"/>
              <a:gd name="connsiteX43" fmla="*/ 245518 w 6858001"/>
              <a:gd name="connsiteY43" fmla="*/ 35299 h 6995918"/>
              <a:gd name="connsiteX44" fmla="*/ 159107 w 6858001"/>
              <a:gd name="connsiteY44" fmla="*/ 23197 h 6995918"/>
              <a:gd name="connsiteX45" fmla="*/ 40463 w 6858001"/>
              <a:gd name="connsiteY45" fmla="*/ 5883 h 6995918"/>
              <a:gd name="connsiteX46" fmla="*/ 1 w 6858001"/>
              <a:gd name="connsiteY46" fmla="*/ 0 h 6995918"/>
              <a:gd name="connsiteX47" fmla="*/ 1 w 6858001"/>
              <a:gd name="connsiteY47" fmla="*/ 905354 h 6995918"/>
              <a:gd name="connsiteX48" fmla="*/ 0 w 6858001"/>
              <a:gd name="connsiteY48" fmla="*/ 905354 h 6995918"/>
              <a:gd name="connsiteX49" fmla="*/ 0 w 6858001"/>
              <a:gd name="connsiteY49" fmla="*/ 6995918 h 6995918"/>
              <a:gd name="connsiteX50" fmla="*/ 6858000 w 6858001"/>
              <a:gd name="connsiteY50" fmla="*/ 6995918 h 6995918"/>
              <a:gd name="connsiteX51" fmla="*/ 6858000 w 6858001"/>
              <a:gd name="connsiteY51" fmla="*/ 1344715 h 6995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6995918">
                <a:moveTo>
                  <a:pt x="6858001" y="1344715"/>
                </a:moveTo>
                <a:lnTo>
                  <a:pt x="6858001" y="1177"/>
                </a:lnTo>
                <a:lnTo>
                  <a:pt x="6702324" y="26222"/>
                </a:lnTo>
                <a:lnTo>
                  <a:pt x="6547333" y="50091"/>
                </a:lnTo>
                <a:lnTo>
                  <a:pt x="6391657" y="73455"/>
                </a:lnTo>
                <a:lnTo>
                  <a:pt x="6235294" y="93458"/>
                </a:lnTo>
                <a:lnTo>
                  <a:pt x="6079618" y="113629"/>
                </a:lnTo>
                <a:lnTo>
                  <a:pt x="5923255" y="132455"/>
                </a:lnTo>
                <a:lnTo>
                  <a:pt x="5768950" y="148591"/>
                </a:lnTo>
                <a:lnTo>
                  <a:pt x="5612588" y="163887"/>
                </a:lnTo>
                <a:lnTo>
                  <a:pt x="5456911" y="177839"/>
                </a:lnTo>
                <a:lnTo>
                  <a:pt x="5303978" y="189941"/>
                </a:lnTo>
                <a:lnTo>
                  <a:pt x="5148987" y="202044"/>
                </a:lnTo>
                <a:lnTo>
                  <a:pt x="4996054" y="212129"/>
                </a:lnTo>
                <a:lnTo>
                  <a:pt x="4843120" y="220029"/>
                </a:lnTo>
                <a:lnTo>
                  <a:pt x="4690873" y="228266"/>
                </a:lnTo>
                <a:lnTo>
                  <a:pt x="4539997" y="235157"/>
                </a:lnTo>
                <a:lnTo>
                  <a:pt x="4390492" y="240032"/>
                </a:lnTo>
                <a:lnTo>
                  <a:pt x="4240988" y="244234"/>
                </a:lnTo>
                <a:lnTo>
                  <a:pt x="4092855" y="248268"/>
                </a:lnTo>
                <a:lnTo>
                  <a:pt x="3946780" y="250117"/>
                </a:lnTo>
                <a:lnTo>
                  <a:pt x="3800704" y="252134"/>
                </a:lnTo>
                <a:lnTo>
                  <a:pt x="3656686" y="253143"/>
                </a:lnTo>
                <a:lnTo>
                  <a:pt x="3514040" y="252134"/>
                </a:lnTo>
                <a:lnTo>
                  <a:pt x="3372765" y="252134"/>
                </a:lnTo>
                <a:lnTo>
                  <a:pt x="3232862" y="250117"/>
                </a:lnTo>
                <a:lnTo>
                  <a:pt x="3095702" y="247092"/>
                </a:lnTo>
                <a:lnTo>
                  <a:pt x="2959914" y="244234"/>
                </a:lnTo>
                <a:lnTo>
                  <a:pt x="2826868" y="241040"/>
                </a:lnTo>
                <a:lnTo>
                  <a:pt x="2694509" y="236166"/>
                </a:lnTo>
                <a:lnTo>
                  <a:pt x="2564208" y="230955"/>
                </a:lnTo>
                <a:lnTo>
                  <a:pt x="2436649" y="226249"/>
                </a:lnTo>
                <a:lnTo>
                  <a:pt x="2187703" y="212969"/>
                </a:lnTo>
                <a:lnTo>
                  <a:pt x="1949045" y="198850"/>
                </a:lnTo>
                <a:lnTo>
                  <a:pt x="1719988" y="184058"/>
                </a:lnTo>
                <a:lnTo>
                  <a:pt x="1503275" y="167753"/>
                </a:lnTo>
                <a:lnTo>
                  <a:pt x="1296163" y="150776"/>
                </a:lnTo>
                <a:lnTo>
                  <a:pt x="1104139" y="132455"/>
                </a:lnTo>
                <a:lnTo>
                  <a:pt x="923774" y="114469"/>
                </a:lnTo>
                <a:lnTo>
                  <a:pt x="757810" y="96484"/>
                </a:lnTo>
                <a:lnTo>
                  <a:pt x="605563" y="79507"/>
                </a:lnTo>
                <a:lnTo>
                  <a:pt x="470460" y="63370"/>
                </a:lnTo>
                <a:lnTo>
                  <a:pt x="348388" y="48074"/>
                </a:lnTo>
                <a:lnTo>
                  <a:pt x="245518" y="35299"/>
                </a:lnTo>
                <a:lnTo>
                  <a:pt x="159107" y="23197"/>
                </a:lnTo>
                <a:lnTo>
                  <a:pt x="40463" y="5883"/>
                </a:lnTo>
                <a:lnTo>
                  <a:pt x="1" y="0"/>
                </a:lnTo>
                <a:lnTo>
                  <a:pt x="1" y="905354"/>
                </a:lnTo>
                <a:lnTo>
                  <a:pt x="0" y="905354"/>
                </a:lnTo>
                <a:lnTo>
                  <a:pt x="0" y="6995918"/>
                </a:lnTo>
                <a:lnTo>
                  <a:pt x="6858000" y="6995918"/>
                </a:lnTo>
                <a:lnTo>
                  <a:pt x="6858000" y="1344715"/>
                </a:lnTo>
                <a:close/>
              </a:path>
            </a:pathLst>
          </a:custGeom>
          <a:solidFill>
            <a:schemeClr val="tx1"/>
          </a:solidFill>
          <a:ln>
            <a:noFill/>
          </a:ln>
        </p:spPr>
      </p:sp>
      <p:sp>
        <p:nvSpPr>
          <p:cNvPr id="5" name="Title 4">
            <a:extLst>
              <a:ext uri="{FF2B5EF4-FFF2-40B4-BE49-F238E27FC236}">
                <a16:creationId xmlns:a16="http://schemas.microsoft.com/office/drawing/2014/main" id="{1BA8C293-1009-0543-B28A-31843AA0B1F4}"/>
              </a:ext>
            </a:extLst>
          </p:cNvPr>
          <p:cNvSpPr>
            <a:spLocks noGrp="1"/>
          </p:cNvSpPr>
          <p:nvPr>
            <p:ph type="title"/>
          </p:nvPr>
        </p:nvSpPr>
        <p:spPr>
          <a:xfrm>
            <a:off x="6230412" y="1336433"/>
            <a:ext cx="5621584" cy="5521568"/>
          </a:xfrm>
        </p:spPr>
        <p:txBody>
          <a:bodyPr vert="horz" lIns="91440" tIns="45720" rIns="91440" bIns="45720" rtlCol="0" anchor="ctr">
            <a:normAutofit fontScale="90000"/>
          </a:bodyPr>
          <a:lstStyle/>
          <a:p>
            <a:pPr>
              <a:lnSpc>
                <a:spcPct val="90000"/>
              </a:lnSpc>
            </a:pPr>
            <a:r>
              <a:rPr lang="en-US" sz="3600" b="1" i="0" kern="1200" dirty="0">
                <a:solidFill>
                  <a:schemeClr val="bg2"/>
                </a:solidFill>
                <a:latin typeface="+mj-lt"/>
                <a:ea typeface="+mj-ea"/>
                <a:cs typeface="+mj-cs"/>
              </a:rPr>
              <a:t>1) The White senior received no repercussions. </a:t>
            </a:r>
            <a:br>
              <a:rPr lang="en-US" sz="3600" b="1" i="0" kern="1200" dirty="0">
                <a:solidFill>
                  <a:schemeClr val="bg2"/>
                </a:solidFill>
                <a:latin typeface="+mj-lt"/>
                <a:ea typeface="+mj-ea"/>
                <a:cs typeface="+mj-cs"/>
              </a:rPr>
            </a:br>
            <a:br>
              <a:rPr lang="en-US" sz="3600" b="1" i="0" kern="1200" dirty="0">
                <a:solidFill>
                  <a:schemeClr val="bg2"/>
                </a:solidFill>
                <a:latin typeface="+mj-lt"/>
                <a:ea typeface="+mj-ea"/>
                <a:cs typeface="+mj-cs"/>
              </a:rPr>
            </a:br>
            <a:r>
              <a:rPr lang="en-US" sz="3600" b="1" i="0" kern="1200" dirty="0">
                <a:solidFill>
                  <a:schemeClr val="bg2"/>
                </a:solidFill>
                <a:latin typeface="+mj-lt"/>
                <a:ea typeface="+mj-ea"/>
                <a:cs typeface="+mj-cs"/>
              </a:rPr>
              <a:t>2) The White custodian received no punishment.</a:t>
            </a:r>
            <a:br>
              <a:rPr lang="en-US" sz="3600" b="1" dirty="0">
                <a:solidFill>
                  <a:schemeClr val="bg2"/>
                </a:solidFill>
              </a:rPr>
            </a:br>
            <a:br>
              <a:rPr lang="en-US" sz="3600" b="1" dirty="0">
                <a:solidFill>
                  <a:schemeClr val="bg2"/>
                </a:solidFill>
              </a:rPr>
            </a:br>
            <a:r>
              <a:rPr lang="en-US" sz="3600" b="1" dirty="0">
                <a:solidFill>
                  <a:schemeClr val="bg2"/>
                </a:solidFill>
              </a:rPr>
              <a:t>3) </a:t>
            </a:r>
            <a:r>
              <a:rPr lang="en-US" sz="3600" b="1" dirty="0">
                <a:solidFill>
                  <a:schemeClr val="bg1"/>
                </a:solidFill>
                <a:highlight>
                  <a:srgbClr val="000000"/>
                </a:highlight>
              </a:rPr>
              <a:t>Policies are limited.</a:t>
            </a:r>
            <a:br>
              <a:rPr lang="en-US" sz="3600" b="1" dirty="0">
                <a:solidFill>
                  <a:schemeClr val="bg1"/>
                </a:solidFill>
                <a:highlight>
                  <a:srgbClr val="000000"/>
                </a:highlight>
              </a:rPr>
            </a:br>
            <a:br>
              <a:rPr lang="en-US" sz="3600" b="1" dirty="0">
                <a:solidFill>
                  <a:schemeClr val="bg1"/>
                </a:solidFill>
                <a:highlight>
                  <a:srgbClr val="000000"/>
                </a:highlight>
              </a:rPr>
            </a:br>
            <a:r>
              <a:rPr lang="en-US" sz="3600" b="1" dirty="0">
                <a:solidFill>
                  <a:schemeClr val="bg1"/>
                </a:solidFill>
                <a:highlight>
                  <a:srgbClr val="000000"/>
                </a:highlight>
              </a:rPr>
              <a:t>4) The true purpose of policies is to protect the institution, not achieve equity.</a:t>
            </a:r>
            <a:br>
              <a:rPr lang="en-US" sz="3200" b="1" dirty="0">
                <a:highlight>
                  <a:srgbClr val="000000"/>
                </a:highlight>
              </a:rPr>
            </a:br>
            <a:br>
              <a:rPr lang="en-US" sz="3400" b="0" i="0" kern="1200" dirty="0">
                <a:solidFill>
                  <a:schemeClr val="bg2"/>
                </a:solidFill>
                <a:latin typeface="+mj-lt"/>
                <a:ea typeface="+mj-ea"/>
                <a:cs typeface="+mj-cs"/>
              </a:rPr>
            </a:br>
            <a:br>
              <a:rPr lang="en-US" sz="3400" b="0" i="0" kern="1200" dirty="0">
                <a:solidFill>
                  <a:schemeClr val="bg2"/>
                </a:solidFill>
                <a:latin typeface="+mj-lt"/>
                <a:ea typeface="+mj-ea"/>
                <a:cs typeface="+mj-cs"/>
              </a:rPr>
            </a:br>
            <a:endParaRPr lang="en-US" sz="3400" b="0" i="0" kern="1200" dirty="0">
              <a:solidFill>
                <a:schemeClr val="bg2"/>
              </a:solidFill>
              <a:latin typeface="+mj-lt"/>
              <a:ea typeface="+mj-ea"/>
              <a:cs typeface="+mj-cs"/>
            </a:endParaRPr>
          </a:p>
        </p:txBody>
      </p:sp>
      <p:sp>
        <p:nvSpPr>
          <p:cNvPr id="6" name="TextBox 5">
            <a:extLst>
              <a:ext uri="{FF2B5EF4-FFF2-40B4-BE49-F238E27FC236}">
                <a16:creationId xmlns:a16="http://schemas.microsoft.com/office/drawing/2014/main" id="{CD55871C-F776-8642-8A00-6EC5ECEEB279}"/>
              </a:ext>
            </a:extLst>
          </p:cNvPr>
          <p:cNvSpPr txBox="1"/>
          <p:nvPr/>
        </p:nvSpPr>
        <p:spPr>
          <a:xfrm>
            <a:off x="-63406" y="354942"/>
            <a:ext cx="6076895" cy="8817799"/>
          </a:xfrm>
          <a:prstGeom prst="rect">
            <a:avLst/>
          </a:prstGeom>
          <a:noFill/>
        </p:spPr>
        <p:txBody>
          <a:bodyPr wrap="square" rtlCol="0" anchor="t">
            <a:spAutoFit/>
          </a:bodyPr>
          <a:lstStyle/>
          <a:p>
            <a:pPr>
              <a:spcAft>
                <a:spcPts val="600"/>
              </a:spcAft>
            </a:pPr>
            <a:r>
              <a:rPr lang="en-US" sz="7200" b="1" dirty="0"/>
              <a:t>White Privilege is </a:t>
            </a:r>
          </a:p>
          <a:p>
            <a:pPr>
              <a:spcAft>
                <a:spcPts val="600"/>
              </a:spcAft>
            </a:pPr>
            <a:r>
              <a:rPr lang="en-US" sz="7200" b="1" dirty="0"/>
              <a:t>reproduced through policies</a:t>
            </a:r>
          </a:p>
          <a:p>
            <a:pPr>
              <a:spcAft>
                <a:spcPts val="600"/>
              </a:spcAft>
            </a:pPr>
            <a:endParaRPr lang="en-US" sz="9600" b="1" dirty="0"/>
          </a:p>
          <a:p>
            <a:pPr>
              <a:spcAft>
                <a:spcPts val="600"/>
              </a:spcAft>
            </a:pPr>
            <a:endParaRPr lang="en-US" sz="9600" b="1" dirty="0"/>
          </a:p>
        </p:txBody>
      </p:sp>
    </p:spTree>
    <p:extLst>
      <p:ext uri="{BB962C8B-B14F-4D97-AF65-F5344CB8AC3E}">
        <p14:creationId xmlns:p14="http://schemas.microsoft.com/office/powerpoint/2010/main" val="3455967442"/>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106514" name="Picture 72">
            <a:extLst>
              <a:ext uri="{FF2B5EF4-FFF2-40B4-BE49-F238E27FC236}">
                <a16:creationId xmlns:a16="http://schemas.microsoft.com/office/drawing/2014/main" id="{DF19BAF3-7E20-4B9D-B544-BABAEEA1FA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06515" name="Picture 74">
            <a:extLst>
              <a:ext uri="{FF2B5EF4-FFF2-40B4-BE49-F238E27FC236}">
                <a16:creationId xmlns:a16="http://schemas.microsoft.com/office/drawing/2014/main" id="{950648F4-ABCD-4DF0-8641-76CFB235472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06516" name="Oval 76">
            <a:extLst>
              <a:ext uri="{FF2B5EF4-FFF2-40B4-BE49-F238E27FC236}">
                <a16:creationId xmlns:a16="http://schemas.microsoft.com/office/drawing/2014/main" id="{989BE678-777B-482A-A616-FEDC47B16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06517" name="Picture 78">
            <a:extLst>
              <a:ext uri="{FF2B5EF4-FFF2-40B4-BE49-F238E27FC236}">
                <a16:creationId xmlns:a16="http://schemas.microsoft.com/office/drawing/2014/main" id="{CF1EB4BD-9C7E-4AA3-9681-C7EB0DA625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6518" name="Picture 80">
            <a:extLst>
              <a:ext uri="{FF2B5EF4-FFF2-40B4-BE49-F238E27FC236}">
                <a16:creationId xmlns:a16="http://schemas.microsoft.com/office/drawing/2014/main" id="{94AAE3AA-3759-4D28-B0EF-575F25A514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06519" name="Rectangle 82">
            <a:extLst>
              <a:ext uri="{FF2B5EF4-FFF2-40B4-BE49-F238E27FC236}">
                <a16:creationId xmlns:a16="http://schemas.microsoft.com/office/drawing/2014/main" id="{D28BE0C3-2102-4820-B88B-A448B184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06498" name="Rectangle 2">
            <a:extLst>
              <a:ext uri="{FF2B5EF4-FFF2-40B4-BE49-F238E27FC236}">
                <a16:creationId xmlns:a16="http://schemas.microsoft.com/office/drawing/2014/main" id="{90A78FA7-A2FE-3D4D-9BB4-23141EBAEF64}"/>
              </a:ext>
            </a:extLst>
          </p:cNvPr>
          <p:cNvSpPr>
            <a:spLocks noGrp="1" noChangeArrowheads="1"/>
          </p:cNvSpPr>
          <p:nvPr>
            <p:ph type="ctrTitle"/>
          </p:nvPr>
        </p:nvSpPr>
        <p:spPr>
          <a:xfrm>
            <a:off x="6742108" y="629266"/>
            <a:ext cx="3307744" cy="1641986"/>
          </a:xfrm>
        </p:spPr>
        <p:txBody>
          <a:bodyPr vert="horz" lIns="91440" tIns="45720" rIns="91440" bIns="45720" rtlCol="0" anchor="t">
            <a:normAutofit/>
          </a:bodyPr>
          <a:lstStyle/>
          <a:p>
            <a:pPr>
              <a:defRPr/>
            </a:pPr>
            <a:r>
              <a:rPr lang="en-US" altLang="en-US" sz="4200">
                <a:hlinkClick r:id="rId8"/>
              </a:rPr>
              <a:t> </a:t>
            </a:r>
            <a:endParaRPr lang="en-US" altLang="en-US" sz="4200"/>
          </a:p>
        </p:txBody>
      </p:sp>
      <p:pic>
        <p:nvPicPr>
          <p:cNvPr id="106501" name="Picture 106500">
            <a:extLst>
              <a:ext uri="{FF2B5EF4-FFF2-40B4-BE49-F238E27FC236}">
                <a16:creationId xmlns:a16="http://schemas.microsoft.com/office/drawing/2014/main" id="{94E31449-4BD6-40E4-BF4C-DB2C55C7D944}"/>
              </a:ext>
            </a:extLst>
          </p:cNvPr>
          <p:cNvPicPr>
            <a:picLocks noChangeAspect="1"/>
          </p:cNvPicPr>
          <p:nvPr/>
        </p:nvPicPr>
        <p:blipFill rotWithShape="1">
          <a:blip r:embed="rId9"/>
          <a:srcRect l="7509" r="25842"/>
          <a:stretch/>
        </p:blipFill>
        <p:spPr>
          <a:xfrm>
            <a:off x="-1" y="10"/>
            <a:ext cx="4992416" cy="6857990"/>
          </a:xfrm>
          <a:prstGeom prst="rect">
            <a:avLst/>
          </a:prstGeom>
        </p:spPr>
      </p:pic>
      <p:sp>
        <p:nvSpPr>
          <p:cNvPr id="106499" name="Rectangle 3">
            <a:extLst>
              <a:ext uri="{FF2B5EF4-FFF2-40B4-BE49-F238E27FC236}">
                <a16:creationId xmlns:a16="http://schemas.microsoft.com/office/drawing/2014/main" id="{3E3E3212-1B5C-6B4E-8DB2-A551E2A3673F}"/>
              </a:ext>
            </a:extLst>
          </p:cNvPr>
          <p:cNvSpPr>
            <a:spLocks noGrp="1" noChangeArrowheads="1"/>
          </p:cNvSpPr>
          <p:nvPr>
            <p:ph type="subTitle" idx="1"/>
          </p:nvPr>
        </p:nvSpPr>
        <p:spPr>
          <a:xfrm>
            <a:off x="4992415" y="0"/>
            <a:ext cx="7115502" cy="6858000"/>
          </a:xfrm>
        </p:spPr>
        <p:txBody>
          <a:bodyPr vert="horz" lIns="91440" tIns="45720" rIns="91440" bIns="45720" rtlCol="0">
            <a:normAutofit/>
          </a:bodyPr>
          <a:lstStyle/>
          <a:p>
            <a:pPr>
              <a:lnSpc>
                <a:spcPct val="90000"/>
              </a:lnSpc>
              <a:defRPr/>
            </a:pPr>
            <a:endParaRPr lang="en-US" altLang="en-US" sz="1800" b="1" u="sng" dirty="0">
              <a:solidFill>
                <a:schemeClr val="tx1"/>
              </a:solidFill>
            </a:endParaRPr>
          </a:p>
          <a:p>
            <a:pPr>
              <a:lnSpc>
                <a:spcPct val="90000"/>
              </a:lnSpc>
              <a:defRPr/>
            </a:pPr>
            <a:r>
              <a:rPr lang="en-US" altLang="en-US" sz="1800" b="1" dirty="0">
                <a:solidFill>
                  <a:schemeClr val="tx1"/>
                </a:solidFill>
              </a:rPr>
              <a:t>Image in workplace culture :</a:t>
            </a:r>
          </a:p>
          <a:p>
            <a:pPr marL="609600" indent="-609600">
              <a:lnSpc>
                <a:spcPct val="90000"/>
              </a:lnSpc>
              <a:buFont typeface="Arial" panose="020B0604020202020204" pitchFamily="34" charset="0"/>
              <a:buChar char="•"/>
              <a:defRPr/>
            </a:pPr>
            <a:r>
              <a:rPr lang="en-US" altLang="en-US" sz="1800" b="1" dirty="0">
                <a:solidFill>
                  <a:schemeClr val="tx1"/>
                </a:solidFill>
              </a:rPr>
              <a:t>CORPORATE CREATION </a:t>
            </a:r>
          </a:p>
          <a:p>
            <a:pPr marL="609600" indent="-609600">
              <a:lnSpc>
                <a:spcPct val="90000"/>
              </a:lnSpc>
              <a:buFont typeface="Arial" panose="020B0604020202020204" pitchFamily="34" charset="0"/>
              <a:buChar char="•"/>
              <a:defRPr/>
            </a:pPr>
            <a:r>
              <a:rPr lang="en-US" altLang="en-US" sz="1800" b="1" dirty="0">
                <a:solidFill>
                  <a:schemeClr val="tx1"/>
                </a:solidFill>
              </a:rPr>
              <a:t>history, morals and values </a:t>
            </a:r>
          </a:p>
          <a:p>
            <a:pPr marL="609600" indent="-609600">
              <a:lnSpc>
                <a:spcPct val="90000"/>
              </a:lnSpc>
              <a:buFont typeface="Arial" panose="020B0604020202020204" pitchFamily="34" charset="0"/>
              <a:buChar char="•"/>
              <a:defRPr/>
            </a:pPr>
            <a:r>
              <a:rPr lang="en-US" altLang="en-US" sz="1800" b="1" dirty="0">
                <a:solidFill>
                  <a:schemeClr val="tx1"/>
                </a:solidFill>
              </a:rPr>
              <a:t>current image</a:t>
            </a:r>
          </a:p>
          <a:p>
            <a:pPr marL="609600" indent="-609600">
              <a:lnSpc>
                <a:spcPct val="90000"/>
              </a:lnSpc>
              <a:buFont typeface="Arial" panose="020B0604020202020204" pitchFamily="34" charset="0"/>
              <a:buChar char="•"/>
              <a:defRPr/>
            </a:pPr>
            <a:r>
              <a:rPr lang="en-US" altLang="en-US" sz="1800" b="1" dirty="0">
                <a:solidFill>
                  <a:schemeClr val="tx1"/>
                </a:solidFill>
              </a:rPr>
              <a:t>Senior management hope to keep the image of integrity</a:t>
            </a:r>
          </a:p>
          <a:p>
            <a:pPr>
              <a:lnSpc>
                <a:spcPct val="90000"/>
              </a:lnSpc>
              <a:defRPr/>
            </a:pPr>
            <a:r>
              <a:rPr lang="en-US" altLang="en-US" sz="1800" b="1" dirty="0">
                <a:solidFill>
                  <a:schemeClr val="tx1"/>
                </a:solidFill>
              </a:rPr>
              <a:t>Privileges and benefits staff who are white experience</a:t>
            </a:r>
          </a:p>
          <a:p>
            <a:pPr marL="609600" indent="-609600">
              <a:lnSpc>
                <a:spcPct val="90000"/>
              </a:lnSpc>
              <a:buFont typeface="Wingdings 3" charset="2"/>
              <a:buChar char=""/>
              <a:defRPr/>
            </a:pPr>
            <a:endParaRPr lang="en-US" altLang="en-US" sz="1800" b="1" dirty="0">
              <a:solidFill>
                <a:schemeClr val="tx1"/>
              </a:solidFill>
            </a:endParaRPr>
          </a:p>
          <a:p>
            <a:pPr>
              <a:lnSpc>
                <a:spcPct val="90000"/>
              </a:lnSpc>
              <a:defRPr/>
            </a:pPr>
            <a:r>
              <a:rPr lang="en-US" altLang="en-US" sz="1800" b="1" dirty="0">
                <a:solidFill>
                  <a:schemeClr val="tx1"/>
                </a:solidFill>
              </a:rPr>
              <a:t>WORKPLACE CULTURE :</a:t>
            </a:r>
          </a:p>
          <a:p>
            <a:pPr marL="609600" indent="-609600">
              <a:lnSpc>
                <a:spcPct val="90000"/>
              </a:lnSpc>
              <a:buFont typeface="Arial" panose="020B0604020202020204" pitchFamily="34" charset="0"/>
              <a:buChar char="•"/>
              <a:defRPr/>
            </a:pPr>
            <a:r>
              <a:rPr lang="en-US" altLang="en-US" sz="1800" b="1" dirty="0">
                <a:solidFill>
                  <a:schemeClr val="tx1"/>
                </a:solidFill>
              </a:rPr>
              <a:t>a psychological contract  </a:t>
            </a:r>
          </a:p>
          <a:p>
            <a:pPr marL="609600" indent="-609600">
              <a:lnSpc>
                <a:spcPct val="90000"/>
              </a:lnSpc>
              <a:buFont typeface="Arial" panose="020B0604020202020204" pitchFamily="34" charset="0"/>
              <a:buChar char="•"/>
              <a:defRPr/>
            </a:pPr>
            <a:r>
              <a:rPr lang="en-US" altLang="en-US" sz="1800" b="1" dirty="0">
                <a:solidFill>
                  <a:schemeClr val="tx1"/>
                </a:solidFill>
              </a:rPr>
              <a:t>Identity with the organization</a:t>
            </a:r>
          </a:p>
          <a:p>
            <a:pPr marL="609600" indent="-609600">
              <a:lnSpc>
                <a:spcPct val="90000"/>
              </a:lnSpc>
              <a:buFont typeface="Arial" panose="020B0604020202020204" pitchFamily="34" charset="0"/>
              <a:buChar char="•"/>
              <a:defRPr/>
            </a:pPr>
            <a:r>
              <a:rPr lang="en-US" altLang="en-US" sz="1800" b="1" dirty="0">
                <a:solidFill>
                  <a:schemeClr val="tx1"/>
                </a:solidFill>
              </a:rPr>
              <a:t>Job security and satisfaction   </a:t>
            </a:r>
          </a:p>
          <a:p>
            <a:pPr marL="609600" indent="-609600">
              <a:lnSpc>
                <a:spcPct val="90000"/>
              </a:lnSpc>
              <a:buFont typeface="Arial" panose="020B0604020202020204" pitchFamily="34" charset="0"/>
              <a:buChar char="•"/>
              <a:defRPr/>
            </a:pPr>
            <a:r>
              <a:rPr lang="en-US" altLang="en-US" sz="1800" b="1" dirty="0">
                <a:solidFill>
                  <a:schemeClr val="tx1"/>
                </a:solidFill>
              </a:rPr>
              <a:t>Contribution in decision making</a:t>
            </a:r>
          </a:p>
          <a:p>
            <a:pPr marL="609600" indent="-609600">
              <a:lnSpc>
                <a:spcPct val="90000"/>
              </a:lnSpc>
              <a:buFont typeface="Arial" panose="020B0604020202020204" pitchFamily="34" charset="0"/>
              <a:buChar char="•"/>
              <a:defRPr/>
            </a:pPr>
            <a:r>
              <a:rPr lang="en-US" altLang="en-US" sz="1800" b="1" dirty="0">
                <a:solidFill>
                  <a:schemeClr val="tx1"/>
                </a:solidFill>
              </a:rPr>
              <a:t>Advancement, responsibility, and recognition</a:t>
            </a:r>
          </a:p>
          <a:p>
            <a:pPr>
              <a:lnSpc>
                <a:spcPct val="90000"/>
              </a:lnSpc>
              <a:defRPr/>
            </a:pPr>
            <a:r>
              <a:rPr lang="en-US" altLang="en-US" sz="1800" b="1" dirty="0">
                <a:solidFill>
                  <a:schemeClr val="tx1"/>
                </a:solidFill>
              </a:rPr>
              <a:t>Privileges and benefits staff who are not white experience exclusion</a:t>
            </a:r>
          </a:p>
          <a:p>
            <a:pPr>
              <a:lnSpc>
                <a:spcPct val="90000"/>
              </a:lnSpc>
              <a:defRPr/>
            </a:pPr>
            <a:r>
              <a:rPr lang="en-US" altLang="en-US" sz="1800" b="1" dirty="0">
                <a:solidFill>
                  <a:schemeClr val="tx1"/>
                </a:solidFill>
              </a:rPr>
              <a:t>CONCLUSION – POLICIES PROTECT THE CORPORATION, NOT THE RACIALIZED INDIVIDUALS</a:t>
            </a:r>
          </a:p>
          <a:p>
            <a:pPr marL="609600" indent="-609600">
              <a:lnSpc>
                <a:spcPct val="90000"/>
              </a:lnSpc>
              <a:buFont typeface="Wingdings 3" charset="2"/>
              <a:buChar char=""/>
              <a:defRPr/>
            </a:pPr>
            <a:endParaRPr lang="en-US" altLang="en-US" sz="800" dirty="0">
              <a:solidFill>
                <a:schemeClr val="tx1"/>
              </a:solidFill>
            </a:endParaRPr>
          </a:p>
          <a:p>
            <a:pPr marL="609600" indent="-609600">
              <a:lnSpc>
                <a:spcPct val="90000"/>
              </a:lnSpc>
              <a:buFont typeface="Wingdings 3" charset="2"/>
              <a:buChar char=""/>
              <a:defRPr/>
            </a:pPr>
            <a:endParaRPr lang="en-US" altLang="en-US" sz="800" u="sng" dirty="0">
              <a:solidFill>
                <a:schemeClr val="tx1"/>
              </a:solidFill>
            </a:endParaRPr>
          </a:p>
          <a:p>
            <a:pPr marL="609600" indent="-609600">
              <a:lnSpc>
                <a:spcPct val="90000"/>
              </a:lnSpc>
              <a:buFont typeface="Wingdings 3" charset="2"/>
              <a:buChar char=""/>
              <a:defRPr/>
            </a:pPr>
            <a:endParaRPr lang="en-US" altLang="en-US" sz="800" u="sng" dirty="0">
              <a:solidFill>
                <a:schemeClr val="tx1"/>
              </a:solidFill>
            </a:endParaRPr>
          </a:p>
          <a:p>
            <a:pPr marL="609600" indent="-609600">
              <a:lnSpc>
                <a:spcPct val="90000"/>
              </a:lnSpc>
              <a:buFont typeface="Wingdings 3" charset="2"/>
              <a:buChar char=""/>
              <a:defRPr/>
            </a:pPr>
            <a:endParaRPr lang="en-US" altLang="en-US" sz="800" dirty="0">
              <a:solidFill>
                <a:schemeClr val="tx1"/>
              </a:solidFill>
            </a:endParaRPr>
          </a:p>
        </p:txBody>
      </p:sp>
    </p:spTree>
    <p:extLst>
      <p:ext uri="{BB962C8B-B14F-4D97-AF65-F5344CB8AC3E}">
        <p14:creationId xmlns:p14="http://schemas.microsoft.com/office/powerpoint/2010/main" val="186976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E7399-44E5-4141-858E-AF129306B8CE}"/>
              </a:ext>
            </a:extLst>
          </p:cNvPr>
          <p:cNvSpPr>
            <a:spLocks noGrp="1"/>
          </p:cNvSpPr>
          <p:nvPr>
            <p:ph type="title"/>
          </p:nvPr>
        </p:nvSpPr>
        <p:spPr>
          <a:xfrm>
            <a:off x="399" y="-1606"/>
            <a:ext cx="12192661" cy="6858174"/>
          </a:xfrm>
        </p:spPr>
        <p:txBody>
          <a:bodyPr/>
          <a:lstStyle/>
          <a:p>
            <a:pPr algn="ctr"/>
            <a:r>
              <a:rPr lang="en-US" sz="3200" b="1" dirty="0">
                <a:solidFill>
                  <a:schemeClr val="tx1"/>
                </a:solidFill>
                <a:ea typeface="+mj-lt"/>
                <a:cs typeface="+mj-lt"/>
              </a:rPr>
              <a:t>Barriers to Equity Policy Implementation </a:t>
            </a:r>
            <a:br>
              <a:rPr lang="en-US" sz="2800" dirty="0"/>
            </a:br>
            <a:br>
              <a:rPr lang="en-US" sz="2800" b="1" dirty="0">
                <a:ea typeface="+mj-lt"/>
                <a:cs typeface="+mj-lt"/>
              </a:rPr>
            </a:br>
            <a:r>
              <a:rPr lang="en-US" sz="2800" b="1" dirty="0">
                <a:ea typeface="+mj-lt"/>
                <a:cs typeface="+mj-lt"/>
              </a:rPr>
              <a:t>   </a:t>
            </a:r>
            <a:r>
              <a:rPr lang="en-US" sz="2800" b="1" dirty="0">
                <a:solidFill>
                  <a:schemeClr val="tx1"/>
                </a:solidFill>
                <a:ea typeface="+mj-lt"/>
                <a:cs typeface="+mj-lt"/>
              </a:rPr>
              <a:t>Structural  Racism</a:t>
            </a:r>
            <a:br>
              <a:rPr lang="en-US" sz="2800" b="1" dirty="0">
                <a:ea typeface="+mj-lt"/>
                <a:cs typeface="+mj-lt"/>
              </a:rPr>
            </a:br>
            <a:r>
              <a:rPr lang="en-US" sz="2800" b="1" dirty="0">
                <a:ea typeface="+mj-lt"/>
                <a:cs typeface="+mj-lt"/>
              </a:rPr>
              <a:t>                                                 </a:t>
            </a:r>
            <a:br>
              <a:rPr lang="en-US" dirty="0">
                <a:ea typeface="+mj-lt"/>
                <a:cs typeface="+mj-lt"/>
              </a:rPr>
            </a:br>
            <a:br>
              <a:rPr lang="en-US" dirty="0">
                <a:ea typeface="+mj-lt"/>
                <a:cs typeface="+mj-lt"/>
              </a:rPr>
            </a:br>
            <a:br>
              <a:rPr lang="en-US" dirty="0">
                <a:ea typeface="+mj-lt"/>
                <a:cs typeface="+mj-lt"/>
              </a:rPr>
            </a:br>
            <a:br>
              <a:rPr lang="en-US" dirty="0">
                <a:ea typeface="+mj-lt"/>
                <a:cs typeface="+mj-lt"/>
              </a:rPr>
            </a:br>
            <a:r>
              <a:rPr lang="en-US" dirty="0">
                <a:ea typeface="+mj-lt"/>
                <a:cs typeface="+mj-lt"/>
              </a:rPr>
              <a:t>  </a:t>
            </a:r>
            <a:r>
              <a:rPr lang="en-US" sz="2000" b="1" dirty="0">
                <a:ea typeface="+mj-lt"/>
                <a:cs typeface="+mj-lt"/>
              </a:rPr>
              <a:t>Media                                                                                                             </a:t>
            </a:r>
            <a:r>
              <a:rPr lang="en-US" sz="2000" b="1" dirty="0">
                <a:solidFill>
                  <a:schemeClr val="tx1"/>
                </a:solidFill>
                <a:ea typeface="+mj-lt"/>
                <a:cs typeface="+mj-lt"/>
              </a:rPr>
              <a:t>Individual</a:t>
            </a:r>
            <a:r>
              <a:rPr lang="en-US" sz="2000" b="1" dirty="0">
                <a:ea typeface="+mj-lt"/>
                <a:cs typeface="+mj-lt"/>
              </a:rPr>
              <a:t> Acts</a:t>
            </a:r>
            <a:br>
              <a:rPr lang="en-US" sz="2000" b="1" dirty="0">
                <a:ea typeface="+mj-lt"/>
                <a:cs typeface="+mj-lt"/>
              </a:rPr>
            </a:br>
            <a:r>
              <a:rPr lang="en-US" sz="2000" b="1" dirty="0">
                <a:ea typeface="+mj-lt"/>
                <a:cs typeface="+mj-lt"/>
              </a:rPr>
              <a:t>Stereotypes  </a:t>
            </a:r>
            <a:r>
              <a:rPr lang="en-US" sz="2000" b="1" dirty="0">
                <a:solidFill>
                  <a:schemeClr val="tx1"/>
                </a:solidFill>
              </a:rPr>
              <a:t>                                                                                                      </a:t>
            </a:r>
            <a:r>
              <a:rPr lang="en-US" sz="2000" b="1" dirty="0">
                <a:solidFill>
                  <a:schemeClr val="tx1"/>
                </a:solidFill>
                <a:ea typeface="+mj-lt"/>
                <a:cs typeface="+mj-lt"/>
              </a:rPr>
              <a:t>Discrimination </a:t>
            </a:r>
            <a:r>
              <a:rPr lang="en-US" sz="2000" b="1" dirty="0">
                <a:ea typeface="+mj-lt"/>
                <a:cs typeface="+mj-lt"/>
              </a:rPr>
              <a:t> </a:t>
            </a:r>
            <a:br>
              <a:rPr lang="en-US" sz="2000" b="1" dirty="0">
                <a:solidFill>
                  <a:srgbClr val="EBEBEB"/>
                </a:solidFill>
                <a:ea typeface="+mj-lt"/>
                <a:cs typeface="+mj-lt"/>
              </a:rPr>
            </a:br>
            <a:r>
              <a:rPr lang="en-US" sz="2000" b="1" dirty="0">
                <a:solidFill>
                  <a:schemeClr val="tx1"/>
                </a:solidFill>
                <a:ea typeface="+mj-lt"/>
                <a:cs typeface="+mj-lt"/>
              </a:rPr>
              <a:t>                                                                                                                                 </a:t>
            </a:r>
            <a:r>
              <a:rPr lang="en-US" sz="2000" b="1" dirty="0">
                <a:ea typeface="+mj-lt"/>
                <a:cs typeface="+mj-lt"/>
              </a:rPr>
              <a:t>                                      </a:t>
            </a:r>
            <a:br>
              <a:rPr lang="en-US" sz="2000" b="1" dirty="0">
                <a:ea typeface="+mj-lt"/>
                <a:cs typeface="+mj-lt"/>
              </a:rPr>
            </a:br>
            <a:br>
              <a:rPr lang="en-US" sz="2000" b="1" dirty="0">
                <a:ea typeface="+mj-lt"/>
                <a:cs typeface="+mj-lt"/>
              </a:rPr>
            </a:br>
            <a:r>
              <a:rPr lang="en-US" sz="2000" b="1" dirty="0">
                <a:ea typeface="+mj-lt"/>
                <a:cs typeface="+mj-lt"/>
              </a:rPr>
              <a:t>“</a:t>
            </a:r>
            <a:r>
              <a:rPr lang="en-CA" sz="2000" b="1" dirty="0"/>
              <a:t>Since anti-racist individuals did not control mass media, the media became the primary tool that would be used and is still used to convince black viewers, and everyone else, of black inferiority.”</a:t>
            </a:r>
            <a:br>
              <a:rPr lang="en-CA" sz="2000" b="1" dirty="0"/>
            </a:br>
            <a:r>
              <a:rPr lang="en-CA" sz="2000" b="1" cap="all" dirty="0"/>
              <a:t>bell hooks</a:t>
            </a:r>
            <a:r>
              <a:rPr lang="en-US" sz="2000" b="1" dirty="0"/>
              <a:t>                </a:t>
            </a:r>
          </a:p>
        </p:txBody>
      </p:sp>
      <p:sp>
        <p:nvSpPr>
          <p:cNvPr id="6" name="Isosceles Triangle 5">
            <a:extLst>
              <a:ext uri="{FF2B5EF4-FFF2-40B4-BE49-F238E27FC236}">
                <a16:creationId xmlns:a16="http://schemas.microsoft.com/office/drawing/2014/main" id="{173AB81B-8414-473C-97EA-E07C901E6D69}"/>
              </a:ext>
            </a:extLst>
          </p:cNvPr>
          <p:cNvSpPr/>
          <p:nvPr/>
        </p:nvSpPr>
        <p:spPr>
          <a:xfrm>
            <a:off x="886492" y="1820884"/>
            <a:ext cx="10419015" cy="1928750"/>
          </a:xfrm>
          <a:prstGeom prst="triangle">
            <a:avLst>
              <a:gd name="adj" fmla="val 49913"/>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b="1" dirty="0">
                <a:ea typeface="+mn-lt"/>
                <a:cs typeface="+mn-lt"/>
              </a:rPr>
              <a:t>Triangle </a:t>
            </a:r>
            <a:br>
              <a:rPr lang="en-US" sz="2000" b="1" dirty="0">
                <a:ea typeface="+mn-lt"/>
                <a:cs typeface="+mn-lt"/>
              </a:rPr>
            </a:br>
            <a:r>
              <a:rPr lang="en-US" sz="2000" b="1" dirty="0">
                <a:ea typeface="+mn-lt"/>
                <a:cs typeface="+mn-lt"/>
              </a:rPr>
              <a:t>of</a:t>
            </a:r>
            <a:br>
              <a:rPr lang="en-US" sz="2000" b="1" dirty="0">
                <a:ea typeface="+mn-lt"/>
                <a:cs typeface="+mn-lt"/>
              </a:rPr>
            </a:br>
            <a:r>
              <a:rPr lang="en-US" sz="2000" b="1" dirty="0">
                <a:ea typeface="+mn-lt"/>
                <a:cs typeface="+mn-lt"/>
              </a:rPr>
              <a:t>Oppression</a:t>
            </a:r>
            <a:endParaRPr lang="en-US" sz="2000" b="1" dirty="0"/>
          </a:p>
        </p:txBody>
      </p:sp>
    </p:spTree>
    <p:extLst>
      <p:ext uri="{BB962C8B-B14F-4D97-AF65-F5344CB8AC3E}">
        <p14:creationId xmlns:p14="http://schemas.microsoft.com/office/powerpoint/2010/main" val="32555078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3" name="Picture 2">
            <a:extLst>
              <a:ext uri="{FF2B5EF4-FFF2-40B4-BE49-F238E27FC236}">
                <a16:creationId xmlns:a16="http://schemas.microsoft.com/office/drawing/2014/main" id="{818C7B85-1E28-E84D-9BBC-AB83D6292C13}"/>
              </a:ext>
            </a:extLst>
          </p:cNvPr>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1457325" y="1599516"/>
            <a:ext cx="8167688" cy="4949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1859" name="Rectangle 3">
            <a:extLst>
              <a:ext uri="{FF2B5EF4-FFF2-40B4-BE49-F238E27FC236}">
                <a16:creationId xmlns:a16="http://schemas.microsoft.com/office/drawing/2014/main" id="{AA3DB2E2-31E4-ED43-BB99-4E0AA1DADE32}"/>
              </a:ext>
            </a:extLst>
          </p:cNvPr>
          <p:cNvSpPr>
            <a:spLocks noGrp="1" noChangeArrowheads="1"/>
          </p:cNvSpPr>
          <p:nvPr>
            <p:ph type="title"/>
          </p:nvPr>
        </p:nvSpPr>
        <p:spPr>
          <a:xfrm>
            <a:off x="239851" y="221029"/>
            <a:ext cx="9144000" cy="826721"/>
          </a:xfrm>
        </p:spPr>
        <p:txBody>
          <a:bodyPr/>
          <a:lstStyle/>
          <a:p>
            <a:pPr eaLnBrk="1" hangingPunct="1">
              <a:defRPr/>
            </a:pPr>
            <a:r>
              <a:rPr lang="en-US" altLang="en-US" sz="3600" b="1" dirty="0">
                <a:solidFill>
                  <a:schemeClr val="tx1"/>
                </a:solidFill>
              </a:rPr>
              <a:t>Management Culture and Strategy: A dying system</a:t>
            </a:r>
            <a:br>
              <a:rPr lang="en-US" altLang="en-US" sz="2000" b="1" i="1" dirty="0">
                <a:solidFill>
                  <a:srgbClr val="800000"/>
                </a:solidFill>
              </a:rPr>
            </a:br>
            <a:endParaRPr lang="en-US" altLang="en-US" sz="2000" dirty="0"/>
          </a:p>
        </p:txBody>
      </p:sp>
      <p:sp>
        <p:nvSpPr>
          <p:cNvPr id="8195" name="Rectangle 5">
            <a:extLst>
              <a:ext uri="{FF2B5EF4-FFF2-40B4-BE49-F238E27FC236}">
                <a16:creationId xmlns:a16="http://schemas.microsoft.com/office/drawing/2014/main" id="{9F15551A-125E-2F43-A379-DBCE28B5B8AB}"/>
              </a:ext>
            </a:extLst>
          </p:cNvPr>
          <p:cNvSpPr>
            <a:spLocks noChangeArrowheads="1"/>
          </p:cNvSpPr>
          <p:nvPr/>
        </p:nvSpPr>
        <p:spPr bwMode="auto">
          <a:xfrm>
            <a:off x="5137150" y="6226176"/>
            <a:ext cx="705485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en-US" altLang="en-US" b="1" dirty="0"/>
              <a:t>Commitment to traditions leads to systemic racism.  Monoracial workplaces enjoy unity based on exclusion.</a:t>
            </a:r>
          </a:p>
        </p:txBody>
      </p:sp>
      <p:sp>
        <p:nvSpPr>
          <p:cNvPr id="8196" name="Rectangle 6">
            <a:extLst>
              <a:ext uri="{FF2B5EF4-FFF2-40B4-BE49-F238E27FC236}">
                <a16:creationId xmlns:a16="http://schemas.microsoft.com/office/drawing/2014/main" id="{EC8E5DF6-76E8-604C-8EBB-3311327BE54B}"/>
              </a:ext>
            </a:extLst>
          </p:cNvPr>
          <p:cNvSpPr>
            <a:spLocks noChangeArrowheads="1"/>
          </p:cNvSpPr>
          <p:nvPr/>
        </p:nvSpPr>
        <p:spPr bwMode="auto">
          <a:xfrm>
            <a:off x="211933" y="5076003"/>
            <a:ext cx="532923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en-US" altLang="en-US" b="1" dirty="0"/>
              <a:t>Social and political immaturity and shared ignorance</a:t>
            </a:r>
          </a:p>
        </p:txBody>
      </p:sp>
      <p:sp>
        <p:nvSpPr>
          <p:cNvPr id="8197" name="Rectangle 7">
            <a:extLst>
              <a:ext uri="{FF2B5EF4-FFF2-40B4-BE49-F238E27FC236}">
                <a16:creationId xmlns:a16="http://schemas.microsoft.com/office/drawing/2014/main" id="{19162772-19E4-6643-B787-7249F26941AF}"/>
              </a:ext>
            </a:extLst>
          </p:cNvPr>
          <p:cNvSpPr>
            <a:spLocks noChangeArrowheads="1"/>
          </p:cNvSpPr>
          <p:nvPr/>
        </p:nvSpPr>
        <p:spPr bwMode="auto">
          <a:xfrm>
            <a:off x="9104314" y="3798888"/>
            <a:ext cx="295195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en-US" altLang="en-US" b="1" dirty="0"/>
              <a:t>Bullying group </a:t>
            </a:r>
          </a:p>
          <a:p>
            <a:r>
              <a:rPr lang="en-US" altLang="en-US" b="1" dirty="0" err="1"/>
              <a:t>behaviour</a:t>
            </a:r>
            <a:endParaRPr lang="en-US" altLang="en-US" b="1" dirty="0"/>
          </a:p>
        </p:txBody>
      </p:sp>
      <p:sp>
        <p:nvSpPr>
          <p:cNvPr id="8198" name="Rectangle 8">
            <a:extLst>
              <a:ext uri="{FF2B5EF4-FFF2-40B4-BE49-F238E27FC236}">
                <a16:creationId xmlns:a16="http://schemas.microsoft.com/office/drawing/2014/main" id="{C1DB29E3-A7A4-1349-8103-EE7686C7389B}"/>
              </a:ext>
            </a:extLst>
          </p:cNvPr>
          <p:cNvSpPr>
            <a:spLocks noChangeArrowheads="1"/>
          </p:cNvSpPr>
          <p:nvPr/>
        </p:nvSpPr>
        <p:spPr bwMode="auto">
          <a:xfrm>
            <a:off x="7952582" y="1690776"/>
            <a:ext cx="410368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en-US" altLang="en-US" b="1" dirty="0"/>
              <a:t>Learning by frontline </a:t>
            </a:r>
          </a:p>
          <a:p>
            <a:r>
              <a:rPr lang="en-US" altLang="en-US" b="1" dirty="0"/>
              <a:t>creates barriers for clients</a:t>
            </a:r>
          </a:p>
        </p:txBody>
      </p:sp>
      <p:sp>
        <p:nvSpPr>
          <p:cNvPr id="8199" name="Rectangle 9">
            <a:extLst>
              <a:ext uri="{FF2B5EF4-FFF2-40B4-BE49-F238E27FC236}">
                <a16:creationId xmlns:a16="http://schemas.microsoft.com/office/drawing/2014/main" id="{C61B9469-5C68-814D-9C2C-45BAF23D5854}"/>
              </a:ext>
            </a:extLst>
          </p:cNvPr>
          <p:cNvSpPr>
            <a:spLocks noChangeArrowheads="1"/>
          </p:cNvSpPr>
          <p:nvPr/>
        </p:nvSpPr>
        <p:spPr bwMode="auto">
          <a:xfrm>
            <a:off x="3716337" y="1318963"/>
            <a:ext cx="284162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en-US" altLang="en-US" b="1" dirty="0"/>
              <a:t>Racism in leadership</a:t>
            </a:r>
          </a:p>
        </p:txBody>
      </p:sp>
      <p:sp>
        <p:nvSpPr>
          <p:cNvPr id="8200" name="Rectangle 2">
            <a:extLst>
              <a:ext uri="{FF2B5EF4-FFF2-40B4-BE49-F238E27FC236}">
                <a16:creationId xmlns:a16="http://schemas.microsoft.com/office/drawing/2014/main" id="{FD7AFC41-D4BE-394A-913F-D4F79DE7E548}"/>
              </a:ext>
            </a:extLst>
          </p:cNvPr>
          <p:cNvSpPr>
            <a:spLocks noChangeArrowheads="1"/>
          </p:cNvSpPr>
          <p:nvPr/>
        </p:nvSpPr>
        <p:spPr bwMode="auto">
          <a:xfrm>
            <a:off x="457200" y="3105150"/>
            <a:ext cx="333533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en-US" altLang="en-US" b="1" dirty="0"/>
              <a:t>Toxic work environment</a:t>
            </a:r>
          </a:p>
        </p:txBody>
      </p:sp>
    </p:spTree>
    <p:extLst>
      <p:ext uri="{BB962C8B-B14F-4D97-AF65-F5344CB8AC3E}">
        <p14:creationId xmlns:p14="http://schemas.microsoft.com/office/powerpoint/2010/main" val="42476939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74107"/>
            <a:ext cx="12191999" cy="892098"/>
          </a:xfrm>
        </p:spPr>
        <p:txBody>
          <a:bodyPr/>
          <a:lstStyle/>
          <a:p>
            <a:r>
              <a:rPr lang="en-US" sz="4800" b="1" dirty="0"/>
              <a:t>3 Models of Education </a:t>
            </a:r>
          </a:p>
        </p:txBody>
      </p:sp>
      <p:sp>
        <p:nvSpPr>
          <p:cNvPr id="5" name="Text Placeholder 4"/>
          <p:cNvSpPr>
            <a:spLocks noGrp="1"/>
          </p:cNvSpPr>
          <p:nvPr>
            <p:ph type="body" idx="1"/>
          </p:nvPr>
        </p:nvSpPr>
        <p:spPr>
          <a:xfrm>
            <a:off x="12383" y="601662"/>
            <a:ext cx="3070034" cy="457200"/>
          </a:xfrm>
        </p:spPr>
        <p:txBody>
          <a:bodyPr anchor="t"/>
          <a:lstStyle/>
          <a:p>
            <a:r>
              <a:rPr lang="en-US" b="1" dirty="0">
                <a:solidFill>
                  <a:schemeClr val="tx1"/>
                </a:solidFill>
              </a:rPr>
              <a:t>Assimilation</a:t>
            </a:r>
          </a:p>
        </p:txBody>
      </p:sp>
      <p:sp>
        <p:nvSpPr>
          <p:cNvPr id="8" name="Text Placeholder 7"/>
          <p:cNvSpPr>
            <a:spLocks noGrp="1"/>
          </p:cNvSpPr>
          <p:nvPr>
            <p:ph type="body" sz="half" idx="15"/>
          </p:nvPr>
        </p:nvSpPr>
        <p:spPr/>
        <p:txBody>
          <a:bodyPr/>
          <a:lstStyle/>
          <a:p>
            <a:endParaRPr lang="en-US" dirty="0"/>
          </a:p>
        </p:txBody>
      </p:sp>
      <p:sp>
        <p:nvSpPr>
          <p:cNvPr id="6" name="Text Placeholder 5"/>
          <p:cNvSpPr>
            <a:spLocks noGrp="1"/>
          </p:cNvSpPr>
          <p:nvPr>
            <p:ph type="body" sz="quarter" idx="3"/>
          </p:nvPr>
        </p:nvSpPr>
        <p:spPr>
          <a:xfrm>
            <a:off x="3884613" y="529045"/>
            <a:ext cx="3063240" cy="457200"/>
          </a:xfrm>
        </p:spPr>
        <p:txBody>
          <a:bodyPr anchor="t"/>
          <a:lstStyle/>
          <a:p>
            <a:r>
              <a:rPr lang="en-US" b="1" dirty="0">
                <a:solidFill>
                  <a:schemeClr val="tx1"/>
                </a:solidFill>
              </a:rPr>
              <a:t>Integration</a:t>
            </a:r>
          </a:p>
        </p:txBody>
      </p:sp>
      <p:sp>
        <p:nvSpPr>
          <p:cNvPr id="9" name="Text Placeholder 8"/>
          <p:cNvSpPr>
            <a:spLocks noGrp="1"/>
          </p:cNvSpPr>
          <p:nvPr>
            <p:ph type="body" sz="half" idx="16"/>
          </p:nvPr>
        </p:nvSpPr>
        <p:spPr/>
        <p:txBody>
          <a:bodyPr/>
          <a:lstStyle/>
          <a:p>
            <a:endParaRPr lang="en-US" dirty="0"/>
          </a:p>
        </p:txBody>
      </p:sp>
      <p:sp>
        <p:nvSpPr>
          <p:cNvPr id="7" name="Text Placeholder 6"/>
          <p:cNvSpPr>
            <a:spLocks noGrp="1"/>
          </p:cNvSpPr>
          <p:nvPr>
            <p:ph type="body" sz="quarter" idx="13"/>
          </p:nvPr>
        </p:nvSpPr>
        <p:spPr>
          <a:xfrm>
            <a:off x="7750049" y="529046"/>
            <a:ext cx="3070025" cy="457200"/>
          </a:xfrm>
        </p:spPr>
        <p:txBody>
          <a:bodyPr anchor="t"/>
          <a:lstStyle/>
          <a:p>
            <a:r>
              <a:rPr lang="en-US" b="1" dirty="0">
                <a:solidFill>
                  <a:schemeClr val="tx1"/>
                </a:solidFill>
              </a:rPr>
              <a:t>Transnationalism</a:t>
            </a:r>
          </a:p>
        </p:txBody>
      </p:sp>
      <p:sp>
        <p:nvSpPr>
          <p:cNvPr id="10" name="Text Placeholder 9"/>
          <p:cNvSpPr>
            <a:spLocks noGrp="1"/>
          </p:cNvSpPr>
          <p:nvPr>
            <p:ph type="body" sz="half" idx="17"/>
          </p:nvPr>
        </p:nvSpPr>
        <p:spPr/>
        <p:txBody>
          <a:bodyPr/>
          <a:lstStyle/>
          <a:p>
            <a:endParaRPr lang="en-US"/>
          </a:p>
        </p:txBody>
      </p:sp>
      <p:pic>
        <p:nvPicPr>
          <p:cNvPr id="11" name="Content Placeholder 5"/>
          <p:cNvPicPr>
            <a:picLocks noGrp="1" noChangeAspect="1"/>
          </p:cNvPicPr>
          <p:nvPr>
            <p:ph idx="1"/>
          </p:nvPr>
        </p:nvPicPr>
        <p:blipFill>
          <a:blip r:embed="rId3"/>
          <a:stretch>
            <a:fillRect/>
          </a:stretch>
        </p:blipFill>
        <p:spPr>
          <a:xfrm>
            <a:off x="71342" y="1058862"/>
            <a:ext cx="3658683" cy="5638823"/>
          </a:xfrm>
          <a:prstGeom prst="rect">
            <a:avLst/>
          </a:prstGeom>
        </p:spPr>
      </p:pic>
      <p:pic>
        <p:nvPicPr>
          <p:cNvPr id="12" name="Content Placeholder 4"/>
          <p:cNvPicPr>
            <a:picLocks noGrp="1" noChangeAspect="1"/>
          </p:cNvPicPr>
          <p:nvPr>
            <p:ph sz="half" idx="1"/>
          </p:nvPr>
        </p:nvPicPr>
        <p:blipFill>
          <a:blip r:embed="rId4"/>
          <a:stretch>
            <a:fillRect/>
          </a:stretch>
        </p:blipFill>
        <p:spPr>
          <a:xfrm>
            <a:off x="3884613" y="1058862"/>
            <a:ext cx="3813270" cy="5638823"/>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48095" y="1058862"/>
            <a:ext cx="4139465" cy="5638823"/>
          </a:xfrm>
          <a:prstGeom prst="rect">
            <a:avLst/>
          </a:prstGeom>
        </p:spPr>
      </p:pic>
    </p:spTree>
    <p:extLst>
      <p:ext uri="{BB962C8B-B14F-4D97-AF65-F5344CB8AC3E}">
        <p14:creationId xmlns:p14="http://schemas.microsoft.com/office/powerpoint/2010/main" val="29766285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 name="Rectangle 25">
            <a:extLst>
              <a:ext uri="{FF2B5EF4-FFF2-40B4-BE49-F238E27FC236}">
                <a16:creationId xmlns:a16="http://schemas.microsoft.com/office/drawing/2014/main" id="{EE4E366E-272A-409E-840F-9A6A64A9E3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35" name="Rectangle 27">
            <a:extLst>
              <a:ext uri="{FF2B5EF4-FFF2-40B4-BE49-F238E27FC236}">
                <a16:creationId xmlns:a16="http://schemas.microsoft.com/office/drawing/2014/main" id="{A721560C-E4AB-4287-A29C-3F6916794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6" name="Freeform 7">
            <a:extLst>
              <a:ext uri="{FF2B5EF4-FFF2-40B4-BE49-F238E27FC236}">
                <a16:creationId xmlns:a16="http://schemas.microsoft.com/office/drawing/2014/main" id="{DF6CFF07-D953-4F9C-9A0E-E0A6AACB61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6709862F-2F31-4B5A-B6F5-3D91072482D1}"/>
              </a:ext>
            </a:extLst>
          </p:cNvPr>
          <p:cNvSpPr>
            <a:spLocks noGrp="1"/>
          </p:cNvSpPr>
          <p:nvPr>
            <p:ph type="title"/>
          </p:nvPr>
        </p:nvSpPr>
        <p:spPr>
          <a:xfrm>
            <a:off x="648930" y="629267"/>
            <a:ext cx="9252154" cy="1016654"/>
          </a:xfrm>
        </p:spPr>
        <p:txBody>
          <a:bodyPr>
            <a:normAutofit/>
          </a:bodyPr>
          <a:lstStyle/>
          <a:p>
            <a:r>
              <a:rPr lang="en-US" b="1">
                <a:solidFill>
                  <a:srgbClr val="EBEBEB"/>
                </a:solidFill>
              </a:rPr>
              <a:t>Curriculum</a:t>
            </a:r>
          </a:p>
        </p:txBody>
      </p:sp>
      <p:sp useBgFill="1">
        <p:nvSpPr>
          <p:cNvPr id="37" name="Freeform: Shape 31">
            <a:extLst>
              <a:ext uri="{FF2B5EF4-FFF2-40B4-BE49-F238E27FC236}">
                <a16:creationId xmlns:a16="http://schemas.microsoft.com/office/drawing/2014/main" id="{DAA4FEEE-0B5F-41BF-825D-60F9FB0895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3" name="Content Placeholder 2">
            <a:extLst>
              <a:ext uri="{FF2B5EF4-FFF2-40B4-BE49-F238E27FC236}">
                <a16:creationId xmlns:a16="http://schemas.microsoft.com/office/drawing/2014/main" id="{3EEF575A-6019-44A3-9AE1-AAEBA7F2EAAB}"/>
              </a:ext>
            </a:extLst>
          </p:cNvPr>
          <p:cNvSpPr>
            <a:spLocks noGrp="1"/>
          </p:cNvSpPr>
          <p:nvPr>
            <p:ph idx="1"/>
          </p:nvPr>
        </p:nvSpPr>
        <p:spPr>
          <a:xfrm>
            <a:off x="0" y="2275189"/>
            <a:ext cx="6096000" cy="3931782"/>
          </a:xfrm>
        </p:spPr>
        <p:txBody>
          <a:bodyPr vert="horz" lIns="91440" tIns="45720" rIns="91440" bIns="45720" rtlCol="0">
            <a:normAutofit lnSpcReduction="10000"/>
          </a:bodyPr>
          <a:lstStyle/>
          <a:p>
            <a:pPr>
              <a:buFont typeface="Arial" panose="020B0604020202020204" pitchFamily="34" charset="0"/>
              <a:buChar char="•"/>
            </a:pPr>
            <a:endParaRPr lang="en-US" sz="2800" b="1" dirty="0"/>
          </a:p>
          <a:p>
            <a:pPr>
              <a:buFont typeface="Arial" panose="020B0604020202020204" pitchFamily="34" charset="0"/>
              <a:buChar char="•"/>
            </a:pPr>
            <a:r>
              <a:rPr lang="en-US" sz="2800" b="1" dirty="0"/>
              <a:t>Global sources</a:t>
            </a:r>
          </a:p>
          <a:p>
            <a:pPr>
              <a:buFont typeface="Arial" panose="020B0604020202020204" pitchFamily="34" charset="0"/>
              <a:buChar char="•"/>
            </a:pPr>
            <a:r>
              <a:rPr lang="en-US" sz="2800" b="1" dirty="0"/>
              <a:t>Current sources </a:t>
            </a:r>
          </a:p>
          <a:p>
            <a:pPr>
              <a:buFont typeface="Arial" panose="020B0604020202020204" pitchFamily="34" charset="0"/>
              <a:buChar char="•"/>
            </a:pPr>
            <a:r>
              <a:rPr lang="en-US" sz="2800" b="1" dirty="0"/>
              <a:t>Breakdown antiquated stereotypes</a:t>
            </a:r>
          </a:p>
          <a:p>
            <a:pPr>
              <a:buFont typeface="Arial" panose="020B0604020202020204" pitchFamily="34" charset="0"/>
              <a:buChar char="•"/>
            </a:pPr>
            <a:r>
              <a:rPr lang="en-US" sz="2800" b="1" dirty="0"/>
              <a:t>Indigenized curriculum</a:t>
            </a:r>
          </a:p>
          <a:p>
            <a:pPr>
              <a:buFont typeface="Arial" panose="020B0604020202020204" pitchFamily="34" charset="0"/>
              <a:buChar char="•"/>
            </a:pPr>
            <a:r>
              <a:rPr lang="en-US" sz="2800" b="1" dirty="0"/>
              <a:t>Deconstruct Canadian exceptionalism</a:t>
            </a:r>
          </a:p>
          <a:p>
            <a:endParaRPr lang="en-US" dirty="0"/>
          </a:p>
          <a:p>
            <a:endParaRPr lang="en-US" dirty="0"/>
          </a:p>
          <a:p>
            <a:endParaRPr lang="en-US" dirty="0"/>
          </a:p>
        </p:txBody>
      </p:sp>
      <p:pic>
        <p:nvPicPr>
          <p:cNvPr id="5" name="Picture 4" descr="A picture containing text, grass, person, outdoor&#10;&#10;Description automatically generated">
            <a:extLst>
              <a:ext uri="{FF2B5EF4-FFF2-40B4-BE49-F238E27FC236}">
                <a16:creationId xmlns:a16="http://schemas.microsoft.com/office/drawing/2014/main" id="{15BBFFFA-503F-4943-AF2B-792E178A7485}"/>
              </a:ext>
            </a:extLst>
          </p:cNvPr>
          <p:cNvPicPr>
            <a:picLocks noChangeAspect="1"/>
          </p:cNvPicPr>
          <p:nvPr/>
        </p:nvPicPr>
        <p:blipFill>
          <a:blip r:embed="rId3"/>
          <a:stretch>
            <a:fillRect/>
          </a:stretch>
        </p:blipFill>
        <p:spPr>
          <a:xfrm>
            <a:off x="5514975" y="2275187"/>
            <a:ext cx="6486525" cy="4582813"/>
          </a:xfrm>
          <a:prstGeom prst="rect">
            <a:avLst/>
          </a:prstGeom>
          <a:effectLst/>
        </p:spPr>
      </p:pic>
    </p:spTree>
    <p:extLst>
      <p:ext uri="{BB962C8B-B14F-4D97-AF65-F5344CB8AC3E}">
        <p14:creationId xmlns:p14="http://schemas.microsoft.com/office/powerpoint/2010/main" val="3037621541"/>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25391-C82A-4318-A0DD-A06EFBCCC4DC}"/>
              </a:ext>
            </a:extLst>
          </p:cNvPr>
          <p:cNvSpPr>
            <a:spLocks noGrp="1"/>
          </p:cNvSpPr>
          <p:nvPr>
            <p:ph type="title"/>
          </p:nvPr>
        </p:nvSpPr>
        <p:spPr>
          <a:xfrm>
            <a:off x="171659" y="7020"/>
            <a:ext cx="9879175" cy="1026719"/>
          </a:xfrm>
        </p:spPr>
        <p:txBody>
          <a:bodyPr>
            <a:noAutofit/>
          </a:bodyPr>
          <a:lstStyle/>
          <a:p>
            <a:r>
              <a:rPr lang="en-US" sz="7200" b="1" dirty="0"/>
              <a:t>School Practices</a:t>
            </a:r>
          </a:p>
        </p:txBody>
      </p:sp>
      <p:graphicFrame>
        <p:nvGraphicFramePr>
          <p:cNvPr id="10" name="Content Placeholder 2">
            <a:extLst>
              <a:ext uri="{FF2B5EF4-FFF2-40B4-BE49-F238E27FC236}">
                <a16:creationId xmlns:a16="http://schemas.microsoft.com/office/drawing/2014/main" id="{2C8EE230-85E9-46F3-BA79-5A35C0965283}"/>
              </a:ext>
            </a:extLst>
          </p:cNvPr>
          <p:cNvGraphicFramePr>
            <a:graphicFrameLocks noGrp="1"/>
          </p:cNvGraphicFramePr>
          <p:nvPr>
            <p:ph idx="1"/>
            <p:extLst>
              <p:ext uri="{D42A27DB-BD31-4B8C-83A1-F6EECF244321}">
                <p14:modId xmlns:p14="http://schemas.microsoft.com/office/powerpoint/2010/main" val="549664547"/>
              </p:ext>
            </p:extLst>
          </p:nvPr>
        </p:nvGraphicFramePr>
        <p:xfrm>
          <a:off x="646111" y="1234312"/>
          <a:ext cx="11474691" cy="53072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440140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9" name="Rectangle 108">
            <a:extLst>
              <a:ext uri="{FF2B5EF4-FFF2-40B4-BE49-F238E27FC236}">
                <a16:creationId xmlns:a16="http://schemas.microsoft.com/office/drawing/2014/main" id="{270BDA80-627C-422A-AFFD-B7F1DC0F77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653313" cy="6858000"/>
          </a:xfrm>
          <a:prstGeom prst="rect">
            <a:avLst/>
          </a:prstGeom>
          <a:solidFill>
            <a:schemeClr val="accent1"/>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21" name="Title 20">
            <a:extLst>
              <a:ext uri="{FF2B5EF4-FFF2-40B4-BE49-F238E27FC236}">
                <a16:creationId xmlns:a16="http://schemas.microsoft.com/office/drawing/2014/main" id="{F61BB3D0-78E6-0149-802C-8295A534BE5E}"/>
              </a:ext>
            </a:extLst>
          </p:cNvPr>
          <p:cNvSpPr>
            <a:spLocks noGrp="1"/>
          </p:cNvSpPr>
          <p:nvPr>
            <p:ph type="title"/>
          </p:nvPr>
        </p:nvSpPr>
        <p:spPr>
          <a:xfrm>
            <a:off x="646111" y="690879"/>
            <a:ext cx="3682049" cy="5557519"/>
          </a:xfrm>
        </p:spPr>
        <p:txBody>
          <a:bodyPr anchor="ctr">
            <a:normAutofit/>
          </a:bodyPr>
          <a:lstStyle/>
          <a:p>
            <a:pPr algn="r"/>
            <a:r>
              <a:rPr lang="en-US" sz="2600" b="1">
                <a:solidFill>
                  <a:srgbClr val="FFFFFF"/>
                </a:solidFill>
              </a:rPr>
              <a:t>LAND </a:t>
            </a:r>
            <a:br>
              <a:rPr lang="en-US" sz="2600" b="1">
                <a:solidFill>
                  <a:srgbClr val="FFFFFF"/>
                </a:solidFill>
              </a:rPr>
            </a:br>
            <a:r>
              <a:rPr lang="en-US" sz="2600" b="1">
                <a:solidFill>
                  <a:srgbClr val="FFFFFF"/>
                </a:solidFill>
              </a:rPr>
              <a:t>ACKNOWLEDGEMENT</a:t>
            </a:r>
          </a:p>
        </p:txBody>
      </p:sp>
      <p:sp>
        <p:nvSpPr>
          <p:cNvPr id="95" name="Content Placeholder 13">
            <a:extLst>
              <a:ext uri="{FF2B5EF4-FFF2-40B4-BE49-F238E27FC236}">
                <a16:creationId xmlns:a16="http://schemas.microsoft.com/office/drawing/2014/main" id="{F23B86A6-0B1B-C344-B40A-38323D5B3D2C}"/>
              </a:ext>
            </a:extLst>
          </p:cNvPr>
          <p:cNvSpPr>
            <a:spLocks noGrp="1"/>
          </p:cNvSpPr>
          <p:nvPr>
            <p:ph idx="1"/>
          </p:nvPr>
        </p:nvSpPr>
        <p:spPr>
          <a:xfrm>
            <a:off x="5101999" y="690880"/>
            <a:ext cx="4947854" cy="5557519"/>
          </a:xfrm>
        </p:spPr>
        <p:txBody>
          <a:bodyPr anchor="ctr">
            <a:normAutofit/>
          </a:bodyPr>
          <a:lstStyle/>
          <a:p>
            <a:pPr marL="0" indent="0">
              <a:buNone/>
            </a:pPr>
            <a:br>
              <a:rPr lang="en-US">
                <a:latin typeface="+mn-lt"/>
              </a:rPr>
            </a:br>
            <a:r>
              <a:rPr lang="en-US" b="1">
                <a:latin typeface="+mn-lt"/>
              </a:rPr>
              <a:t>The land I am speaking on is the traditional territory of many nations including the </a:t>
            </a:r>
            <a:r>
              <a:rPr lang="en-US" b="1" err="1">
                <a:latin typeface="+mn-lt"/>
              </a:rPr>
              <a:t>Mississaugas</a:t>
            </a:r>
            <a:r>
              <a:rPr lang="en-US" b="1">
                <a:latin typeface="+mn-lt"/>
              </a:rPr>
              <a:t> of the Credit, the </a:t>
            </a:r>
            <a:r>
              <a:rPr lang="en-US" b="1" err="1">
                <a:latin typeface="+mn-lt"/>
              </a:rPr>
              <a:t>Anishnabeg</a:t>
            </a:r>
            <a:r>
              <a:rPr lang="en-US" b="1">
                <a:latin typeface="+mn-lt"/>
              </a:rPr>
              <a:t> </a:t>
            </a:r>
            <a:r>
              <a:rPr lang="en-CA" b="1">
                <a:latin typeface="+mn-lt"/>
              </a:rPr>
              <a:t>(Ah-</a:t>
            </a:r>
            <a:r>
              <a:rPr lang="en-CA" b="1" err="1">
                <a:latin typeface="+mn-lt"/>
              </a:rPr>
              <a:t>nish</a:t>
            </a:r>
            <a:r>
              <a:rPr lang="en-CA" b="1">
                <a:latin typeface="+mn-lt"/>
              </a:rPr>
              <a:t>-</a:t>
            </a:r>
            <a:r>
              <a:rPr lang="en-CA" b="1" err="1">
                <a:latin typeface="+mn-lt"/>
              </a:rPr>
              <a:t>naw-bek</a:t>
            </a:r>
            <a:r>
              <a:rPr lang="en-CA" b="1">
                <a:latin typeface="+mn-lt"/>
              </a:rPr>
              <a:t>)</a:t>
            </a:r>
            <a:r>
              <a:rPr lang="en-US" b="1">
                <a:latin typeface="+mn-lt"/>
              </a:rPr>
              <a:t>, the Chippewa, the Haudenosaunee </a:t>
            </a:r>
            <a:r>
              <a:rPr lang="en-CA" b="1">
                <a:latin typeface="+mn-lt"/>
              </a:rPr>
              <a:t>(</a:t>
            </a:r>
            <a:r>
              <a:rPr lang="en-CA" b="1" err="1">
                <a:latin typeface="+mn-lt"/>
              </a:rPr>
              <a:t>Hoodt</a:t>
            </a:r>
            <a:r>
              <a:rPr lang="en-CA" b="1">
                <a:latin typeface="+mn-lt"/>
              </a:rPr>
              <a:t>-</a:t>
            </a:r>
            <a:r>
              <a:rPr lang="en-CA" b="1" err="1">
                <a:latin typeface="+mn-lt"/>
              </a:rPr>
              <a:t>en</a:t>
            </a:r>
            <a:r>
              <a:rPr lang="en-CA" b="1">
                <a:latin typeface="+mn-lt"/>
              </a:rPr>
              <a:t>-oh-show-nee) </a:t>
            </a:r>
            <a:r>
              <a:rPr lang="en-US" b="1">
                <a:latin typeface="+mn-lt"/>
              </a:rPr>
              <a:t>and the Wendat people.  The land is now home to many diverse First Nations, Inuit and Métis peoples.</a:t>
            </a:r>
            <a:endParaRPr lang="en-US">
              <a:latin typeface="+mn-lt"/>
            </a:endParaRPr>
          </a:p>
        </p:txBody>
      </p:sp>
    </p:spTree>
    <p:extLst>
      <p:ext uri="{BB962C8B-B14F-4D97-AF65-F5344CB8AC3E}">
        <p14:creationId xmlns:p14="http://schemas.microsoft.com/office/powerpoint/2010/main" val="727721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37698-2F17-F742-BA3D-7B46A492B9CE}"/>
              </a:ext>
            </a:extLst>
          </p:cNvPr>
          <p:cNvSpPr>
            <a:spLocks noGrp="1"/>
          </p:cNvSpPr>
          <p:nvPr>
            <p:ph type="title"/>
          </p:nvPr>
        </p:nvSpPr>
        <p:spPr>
          <a:xfrm>
            <a:off x="1" y="0"/>
            <a:ext cx="10050834" cy="849086"/>
          </a:xfrm>
        </p:spPr>
        <p:txBody>
          <a:bodyPr/>
          <a:lstStyle/>
          <a:p>
            <a:r>
              <a:rPr lang="en-US" sz="4800" b="1" dirty="0"/>
              <a:t>Theories to support equity:</a:t>
            </a:r>
          </a:p>
        </p:txBody>
      </p:sp>
      <p:sp>
        <p:nvSpPr>
          <p:cNvPr id="3" name="Content Placeholder 2">
            <a:extLst>
              <a:ext uri="{FF2B5EF4-FFF2-40B4-BE49-F238E27FC236}">
                <a16:creationId xmlns:a16="http://schemas.microsoft.com/office/drawing/2014/main" id="{2D67E804-D284-5B4A-A659-01363753B92F}"/>
              </a:ext>
            </a:extLst>
          </p:cNvPr>
          <p:cNvSpPr>
            <a:spLocks noGrp="1"/>
          </p:cNvSpPr>
          <p:nvPr>
            <p:ph idx="1"/>
          </p:nvPr>
        </p:nvSpPr>
        <p:spPr>
          <a:xfrm>
            <a:off x="0" y="849086"/>
            <a:ext cx="11803890" cy="6153879"/>
          </a:xfrm>
        </p:spPr>
        <p:txBody>
          <a:bodyPr vert="horz" lIns="91440" tIns="45720" rIns="91440" bIns="45720" rtlCol="0" anchor="t">
            <a:noAutofit/>
          </a:bodyPr>
          <a:lstStyle/>
          <a:p>
            <a:pPr marL="0" indent="0">
              <a:buNone/>
            </a:pPr>
            <a:endParaRPr lang="en-US" dirty="0"/>
          </a:p>
          <a:p>
            <a:r>
              <a:rPr lang="en-US" sz="2800" b="1" dirty="0"/>
              <a:t>Intersectionality - refers to interlocking forms of oppression.  For example, a person can experience gender discrimination as a woman and anti-Black racism.</a:t>
            </a:r>
          </a:p>
          <a:p>
            <a:r>
              <a:rPr lang="en-US" sz="2800" b="1" dirty="0"/>
              <a:t>Transnationalism – challenges the notion that immigrants lose their ethnic identity over time.  Instead, they retain the culture form their mother country.</a:t>
            </a:r>
          </a:p>
          <a:p>
            <a:r>
              <a:rPr lang="en-US" sz="2800" b="1" dirty="0"/>
              <a:t>Anti-oppressive Theory (AOP) - umbrella term for five equity seeking groups which are women, people of color, Indigenous, LGBTQ and the physically challenged </a:t>
            </a:r>
          </a:p>
          <a:p>
            <a:endParaRPr lang="en-US" dirty="0"/>
          </a:p>
        </p:txBody>
      </p:sp>
    </p:spTree>
    <p:extLst>
      <p:ext uri="{BB962C8B-B14F-4D97-AF65-F5344CB8AC3E}">
        <p14:creationId xmlns:p14="http://schemas.microsoft.com/office/powerpoint/2010/main" val="41141593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C8A3C342-1D03-412F-8DD3-BF519E8E0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le 1">
            <a:extLst>
              <a:ext uri="{FF2B5EF4-FFF2-40B4-BE49-F238E27FC236}">
                <a16:creationId xmlns:a16="http://schemas.microsoft.com/office/drawing/2014/main" id="{E460F25E-3E20-497F-83DE-D8EEFA616F3B}"/>
              </a:ext>
            </a:extLst>
          </p:cNvPr>
          <p:cNvSpPr>
            <a:spLocks noGrp="1"/>
          </p:cNvSpPr>
          <p:nvPr>
            <p:ph type="title"/>
          </p:nvPr>
        </p:nvSpPr>
        <p:spPr>
          <a:xfrm>
            <a:off x="5078913" y="106680"/>
            <a:ext cx="7113084" cy="624840"/>
          </a:xfrm>
        </p:spPr>
        <p:txBody>
          <a:bodyPr vert="horz" lIns="91440" tIns="45720" rIns="91440" bIns="45720" rtlCol="0">
            <a:noAutofit/>
          </a:bodyPr>
          <a:lstStyle/>
          <a:p>
            <a:r>
              <a:rPr lang="en-US" sz="4800" b="1" dirty="0"/>
              <a:t>Intersectionality</a:t>
            </a:r>
          </a:p>
        </p:txBody>
      </p:sp>
      <p:sp>
        <p:nvSpPr>
          <p:cNvPr id="54" name="Freeform 31">
            <a:extLst>
              <a:ext uri="{FF2B5EF4-FFF2-40B4-BE49-F238E27FC236}">
                <a16:creationId xmlns:a16="http://schemas.microsoft.com/office/drawing/2014/main" id="{81CC9B02-E087-4350-AEBD-2C3CF001A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28375" y="-1573"/>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3" name="Picture 2">
            <a:extLst>
              <a:ext uri="{FF2B5EF4-FFF2-40B4-BE49-F238E27FC236}">
                <a16:creationId xmlns:a16="http://schemas.microsoft.com/office/drawing/2014/main" id="{E48773AB-E70C-0F4B-AA0C-822DEC8F5BB9}"/>
              </a:ext>
            </a:extLst>
          </p:cNvPr>
          <p:cNvPicPr>
            <a:picLocks noChangeAspect="1"/>
          </p:cNvPicPr>
          <p:nvPr/>
        </p:nvPicPr>
        <p:blipFill rotWithShape="1">
          <a:blip r:embed="rId4"/>
          <a:srcRect t="21016" r="2" b="10018"/>
          <a:stretch/>
        </p:blipFill>
        <p:spPr>
          <a:xfrm>
            <a:off x="3" y="10"/>
            <a:ext cx="4971922" cy="3428990"/>
          </a:xfrm>
          <a:custGeom>
            <a:avLst/>
            <a:gdLst/>
            <a:ahLst/>
            <a:cxnLst/>
            <a:rect l="l" t="t" r="r" b="b"/>
            <a:pathLst>
              <a:path w="4971922" h="3429000">
                <a:moveTo>
                  <a:pt x="3628384" y="0"/>
                </a:moveTo>
                <a:lnTo>
                  <a:pt x="4971922" y="0"/>
                </a:lnTo>
                <a:lnTo>
                  <a:pt x="4946877" y="155677"/>
                </a:lnTo>
                <a:lnTo>
                  <a:pt x="4923008" y="310668"/>
                </a:lnTo>
                <a:lnTo>
                  <a:pt x="4899644" y="466344"/>
                </a:lnTo>
                <a:lnTo>
                  <a:pt x="4879641" y="622707"/>
                </a:lnTo>
                <a:lnTo>
                  <a:pt x="4859470" y="778383"/>
                </a:lnTo>
                <a:lnTo>
                  <a:pt x="4840644" y="934746"/>
                </a:lnTo>
                <a:lnTo>
                  <a:pt x="4824508" y="1089051"/>
                </a:lnTo>
                <a:lnTo>
                  <a:pt x="4809212" y="1245413"/>
                </a:lnTo>
                <a:lnTo>
                  <a:pt x="4795260" y="1401090"/>
                </a:lnTo>
                <a:lnTo>
                  <a:pt x="4783158" y="1554023"/>
                </a:lnTo>
                <a:lnTo>
                  <a:pt x="4771055" y="1709014"/>
                </a:lnTo>
                <a:lnTo>
                  <a:pt x="4760970" y="1861947"/>
                </a:lnTo>
                <a:lnTo>
                  <a:pt x="4753070" y="2014881"/>
                </a:lnTo>
                <a:lnTo>
                  <a:pt x="4744833" y="2167128"/>
                </a:lnTo>
                <a:lnTo>
                  <a:pt x="4737942" y="2318004"/>
                </a:lnTo>
                <a:lnTo>
                  <a:pt x="4733067" y="2467509"/>
                </a:lnTo>
                <a:lnTo>
                  <a:pt x="4728865" y="2617013"/>
                </a:lnTo>
                <a:lnTo>
                  <a:pt x="4724831" y="2765146"/>
                </a:lnTo>
                <a:lnTo>
                  <a:pt x="4722982" y="2911221"/>
                </a:lnTo>
                <a:lnTo>
                  <a:pt x="4720965" y="3057297"/>
                </a:lnTo>
                <a:lnTo>
                  <a:pt x="4719956" y="3201315"/>
                </a:lnTo>
                <a:lnTo>
                  <a:pt x="4720965" y="3343961"/>
                </a:lnTo>
                <a:lnTo>
                  <a:pt x="4720965" y="3429000"/>
                </a:lnTo>
                <a:lnTo>
                  <a:pt x="0" y="3429000"/>
                </a:lnTo>
                <a:lnTo>
                  <a:pt x="0" y="1"/>
                </a:lnTo>
                <a:lnTo>
                  <a:pt x="3628384" y="1"/>
                </a:lnTo>
                <a:close/>
              </a:path>
            </a:pathLst>
          </a:custGeom>
        </p:spPr>
      </p:pic>
      <p:sp>
        <p:nvSpPr>
          <p:cNvPr id="56" name="Rectangle 55">
            <a:extLst>
              <a:ext uri="{FF2B5EF4-FFF2-40B4-BE49-F238E27FC236}">
                <a16:creationId xmlns:a16="http://schemas.microsoft.com/office/drawing/2014/main" id="{D6F18ACE-6E82-4ADC-8A2F-A1771B309B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9" name="Content Placeholder 48">
            <a:extLst>
              <a:ext uri="{FF2B5EF4-FFF2-40B4-BE49-F238E27FC236}">
                <a16:creationId xmlns:a16="http://schemas.microsoft.com/office/drawing/2014/main" id="{3F0EFCBD-B2CB-424B-9C89-83FC929B4E62}"/>
              </a:ext>
            </a:extLst>
          </p:cNvPr>
          <p:cNvSpPr>
            <a:spLocks noGrp="1"/>
          </p:cNvSpPr>
          <p:nvPr>
            <p:ph idx="1"/>
          </p:nvPr>
        </p:nvSpPr>
        <p:spPr>
          <a:xfrm>
            <a:off x="5062778" y="1329690"/>
            <a:ext cx="7037195" cy="5913120"/>
          </a:xfrm>
        </p:spPr>
        <p:txBody>
          <a:bodyPr>
            <a:noAutofit/>
          </a:bodyPr>
          <a:lstStyle/>
          <a:p>
            <a:r>
              <a:rPr lang="en-US" sz="2200" b="1" dirty="0"/>
              <a:t>When </a:t>
            </a:r>
            <a:r>
              <a:rPr lang="en-US" sz="2200" b="1" dirty="0" err="1"/>
              <a:t>Kimberlé</a:t>
            </a:r>
            <a:r>
              <a:rPr lang="en-US" sz="2200" b="1" dirty="0"/>
              <a:t> Crenshaw (1989) defended women who were Black against a class action suit against GM for being passed over for promotions, the judge said she could argue her case of discrimination based on gender or race but not both.</a:t>
            </a:r>
          </a:p>
          <a:p>
            <a:r>
              <a:rPr lang="en-US" sz="2200" b="1" dirty="0"/>
              <a:t>Crenshaw then noted that this argument did not acknowledge the interlocking forms of oppression that constitute barriers women of color face in systemic oppression.  </a:t>
            </a:r>
          </a:p>
          <a:p>
            <a:r>
              <a:rPr lang="en-US" sz="2200" b="1" dirty="0"/>
              <a:t>In order to respond to institutional oppression, anti-racist strategies are required.</a:t>
            </a:r>
          </a:p>
          <a:p>
            <a:r>
              <a:rPr lang="en-US" sz="2200" b="1" dirty="0"/>
              <a:t>There needs to be anti-racist training, service delivery and organizational change. </a:t>
            </a:r>
          </a:p>
        </p:txBody>
      </p:sp>
      <p:pic>
        <p:nvPicPr>
          <p:cNvPr id="26" name="Picture 4" descr="Diagram&#10;&#10;Description automatically generated">
            <a:extLst>
              <a:ext uri="{FF2B5EF4-FFF2-40B4-BE49-F238E27FC236}">
                <a16:creationId xmlns:a16="http://schemas.microsoft.com/office/drawing/2014/main" id="{63D62400-96FD-0D4F-A27D-6173FCCB6343}"/>
              </a:ext>
            </a:extLst>
          </p:cNvPr>
          <p:cNvPicPr>
            <a:picLocks noChangeAspect="1"/>
          </p:cNvPicPr>
          <p:nvPr/>
        </p:nvPicPr>
        <p:blipFill rotWithShape="1">
          <a:blip r:embed="rId5"/>
          <a:srcRect t="6897" r="2" b="1170"/>
          <a:stretch/>
        </p:blipFill>
        <p:spPr>
          <a:xfrm>
            <a:off x="20" y="3428999"/>
            <a:ext cx="4973079" cy="3429001"/>
          </a:xfrm>
          <a:custGeom>
            <a:avLst/>
            <a:gdLst/>
            <a:ahLst/>
            <a:cxnLst/>
            <a:rect l="l" t="t" r="r" b="b"/>
            <a:pathLst>
              <a:path w="4973099" h="3429001">
                <a:moveTo>
                  <a:pt x="0" y="0"/>
                </a:moveTo>
                <a:lnTo>
                  <a:pt x="4720965" y="0"/>
                </a:lnTo>
                <a:lnTo>
                  <a:pt x="4720965" y="56236"/>
                </a:lnTo>
                <a:lnTo>
                  <a:pt x="4722982" y="196139"/>
                </a:lnTo>
                <a:lnTo>
                  <a:pt x="4726007" y="333299"/>
                </a:lnTo>
                <a:lnTo>
                  <a:pt x="4728865" y="469087"/>
                </a:lnTo>
                <a:lnTo>
                  <a:pt x="4732059" y="602133"/>
                </a:lnTo>
                <a:lnTo>
                  <a:pt x="4736933" y="734492"/>
                </a:lnTo>
                <a:lnTo>
                  <a:pt x="4742144" y="864793"/>
                </a:lnTo>
                <a:lnTo>
                  <a:pt x="4746850" y="992352"/>
                </a:lnTo>
                <a:lnTo>
                  <a:pt x="4760130" y="1241298"/>
                </a:lnTo>
                <a:lnTo>
                  <a:pt x="4774249" y="1479956"/>
                </a:lnTo>
                <a:lnTo>
                  <a:pt x="4789041" y="1709013"/>
                </a:lnTo>
                <a:lnTo>
                  <a:pt x="4805346" y="1925726"/>
                </a:lnTo>
                <a:lnTo>
                  <a:pt x="4822323" y="2132838"/>
                </a:lnTo>
                <a:lnTo>
                  <a:pt x="4840644" y="2324862"/>
                </a:lnTo>
                <a:lnTo>
                  <a:pt x="4858630" y="2505227"/>
                </a:lnTo>
                <a:lnTo>
                  <a:pt x="4876615" y="2671191"/>
                </a:lnTo>
                <a:lnTo>
                  <a:pt x="4893592" y="2823438"/>
                </a:lnTo>
                <a:lnTo>
                  <a:pt x="4909729" y="2958541"/>
                </a:lnTo>
                <a:lnTo>
                  <a:pt x="4925025" y="3080613"/>
                </a:lnTo>
                <a:lnTo>
                  <a:pt x="4937800" y="3183483"/>
                </a:lnTo>
                <a:lnTo>
                  <a:pt x="4949902" y="3269894"/>
                </a:lnTo>
                <a:lnTo>
                  <a:pt x="4967216" y="3388538"/>
                </a:lnTo>
                <a:lnTo>
                  <a:pt x="4973099" y="3429000"/>
                </a:lnTo>
                <a:lnTo>
                  <a:pt x="4075210" y="3429000"/>
                </a:lnTo>
                <a:lnTo>
                  <a:pt x="4075210" y="3429001"/>
                </a:lnTo>
                <a:lnTo>
                  <a:pt x="0" y="3429001"/>
                </a:lnTo>
                <a:close/>
              </a:path>
            </a:pathLst>
          </a:custGeom>
        </p:spPr>
      </p:pic>
    </p:spTree>
    <p:extLst>
      <p:ext uri="{BB962C8B-B14F-4D97-AF65-F5344CB8AC3E}">
        <p14:creationId xmlns:p14="http://schemas.microsoft.com/office/powerpoint/2010/main" val="21524802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9E08AC5-4075-8A4C-9829-D5ECF123BF29}"/>
              </a:ext>
            </a:extLst>
          </p:cNvPr>
          <p:cNvSpPr>
            <a:spLocks noGrp="1"/>
          </p:cNvSpPr>
          <p:nvPr>
            <p:ph type="title"/>
          </p:nvPr>
        </p:nvSpPr>
        <p:spPr>
          <a:xfrm>
            <a:off x="0" y="0"/>
            <a:ext cx="12192000" cy="987425"/>
          </a:xfrm>
        </p:spPr>
        <p:txBody>
          <a:bodyPr anchor="ctr">
            <a:normAutofit/>
          </a:bodyPr>
          <a:lstStyle/>
          <a:p>
            <a:pPr algn="ctr"/>
            <a:r>
              <a:rPr lang="en-CA" sz="5400" b="1" dirty="0"/>
              <a:t>Transnational Theory</a:t>
            </a:r>
            <a:endParaRPr lang="en-US" sz="5400" b="1" dirty="0"/>
          </a:p>
        </p:txBody>
      </p:sp>
      <p:sp>
        <p:nvSpPr>
          <p:cNvPr id="9" name="Text Placeholder 2">
            <a:extLst>
              <a:ext uri="{FF2B5EF4-FFF2-40B4-BE49-F238E27FC236}">
                <a16:creationId xmlns:a16="http://schemas.microsoft.com/office/drawing/2014/main" id="{11FBF6AC-84EB-4DBA-8CCE-AB69DC8F16C1}"/>
              </a:ext>
            </a:extLst>
          </p:cNvPr>
          <p:cNvSpPr>
            <a:spLocks noGrp="1"/>
          </p:cNvSpPr>
          <p:nvPr>
            <p:ph type="body" idx="1"/>
          </p:nvPr>
        </p:nvSpPr>
        <p:spPr>
          <a:xfrm>
            <a:off x="6537037" y="1550353"/>
            <a:ext cx="5156200" cy="712787"/>
          </a:xfrm>
        </p:spPr>
        <p:txBody>
          <a:bodyPr>
            <a:normAutofit fontScale="25000" lnSpcReduction="20000"/>
          </a:bodyPr>
          <a:lstStyle/>
          <a:p>
            <a:endParaRPr lang="en-CA" dirty="0"/>
          </a:p>
          <a:p>
            <a:endParaRPr lang="en-CA" dirty="0"/>
          </a:p>
          <a:p>
            <a:pPr algn="ctr"/>
            <a:r>
              <a:rPr lang="en-CA" sz="16000" b="1" dirty="0">
                <a:solidFill>
                  <a:schemeClr val="tx1"/>
                </a:solidFill>
              </a:rPr>
              <a:t>FACTS</a:t>
            </a:r>
          </a:p>
          <a:p>
            <a:endParaRPr lang="en-US" dirty="0"/>
          </a:p>
        </p:txBody>
      </p:sp>
      <p:sp>
        <p:nvSpPr>
          <p:cNvPr id="4" name="Text Placeholder 3">
            <a:extLst>
              <a:ext uri="{FF2B5EF4-FFF2-40B4-BE49-F238E27FC236}">
                <a16:creationId xmlns:a16="http://schemas.microsoft.com/office/drawing/2014/main" id="{12A77964-0928-3642-BDC3-6A93CC377E44}"/>
              </a:ext>
            </a:extLst>
          </p:cNvPr>
          <p:cNvSpPr>
            <a:spLocks noGrp="1"/>
          </p:cNvSpPr>
          <p:nvPr>
            <p:ph sz="half" idx="2"/>
          </p:nvPr>
        </p:nvSpPr>
        <p:spPr>
          <a:xfrm>
            <a:off x="6537037" y="2009390"/>
            <a:ext cx="5156200" cy="4653972"/>
          </a:xfrm>
        </p:spPr>
        <p:txBody>
          <a:bodyPr>
            <a:normAutofit/>
          </a:bodyPr>
          <a:lstStyle/>
          <a:p>
            <a:pPr marL="0" indent="0">
              <a:buNone/>
            </a:pPr>
            <a:r>
              <a:rPr lang="en-CA" sz="3200" b="1" dirty="0"/>
              <a:t>Despite not speaking the language or living in the parents’ countries of origin, grandchildren can develop transnational identities through relationships, usually with grandparents.</a:t>
            </a:r>
          </a:p>
          <a:p>
            <a:pPr marL="0" indent="0">
              <a:buNone/>
            </a:pPr>
            <a:endParaRPr lang="en-US" b="1" dirty="0"/>
          </a:p>
        </p:txBody>
      </p:sp>
      <p:sp>
        <p:nvSpPr>
          <p:cNvPr id="11" name="Text Placeholder 4">
            <a:extLst>
              <a:ext uri="{FF2B5EF4-FFF2-40B4-BE49-F238E27FC236}">
                <a16:creationId xmlns:a16="http://schemas.microsoft.com/office/drawing/2014/main" id="{E687CC20-2AD8-4E77-A721-297EFAD7FF71}"/>
              </a:ext>
            </a:extLst>
          </p:cNvPr>
          <p:cNvSpPr>
            <a:spLocks noGrp="1"/>
          </p:cNvSpPr>
          <p:nvPr>
            <p:ph type="body" sz="quarter" idx="3"/>
          </p:nvPr>
        </p:nvSpPr>
        <p:spPr>
          <a:xfrm>
            <a:off x="0" y="987425"/>
            <a:ext cx="5157787" cy="1275715"/>
          </a:xfrm>
        </p:spPr>
        <p:txBody>
          <a:bodyPr>
            <a:normAutofit fontScale="25000" lnSpcReduction="20000"/>
          </a:bodyPr>
          <a:lstStyle/>
          <a:p>
            <a:pPr algn="ctr"/>
            <a:endParaRPr lang="en-CA" sz="17600" dirty="0"/>
          </a:p>
          <a:p>
            <a:pPr algn="ctr"/>
            <a:endParaRPr lang="en-CA" sz="17600" dirty="0"/>
          </a:p>
          <a:p>
            <a:pPr algn="ctr"/>
            <a:endParaRPr lang="en-CA" sz="17600" dirty="0"/>
          </a:p>
          <a:p>
            <a:pPr algn="ctr"/>
            <a:endParaRPr lang="en-CA" sz="17600" dirty="0"/>
          </a:p>
          <a:p>
            <a:pPr algn="ctr"/>
            <a:endParaRPr lang="en-CA" sz="17600" dirty="0"/>
          </a:p>
          <a:p>
            <a:pPr algn="ctr"/>
            <a:endParaRPr lang="en-CA" sz="17600" dirty="0"/>
          </a:p>
          <a:p>
            <a:pPr algn="ctr"/>
            <a:r>
              <a:rPr lang="en-CA" sz="16000" b="1" dirty="0">
                <a:solidFill>
                  <a:schemeClr val="tx1"/>
                </a:solidFill>
              </a:rPr>
              <a:t>MYTHS</a:t>
            </a:r>
          </a:p>
          <a:p>
            <a:endParaRPr lang="en-US" dirty="0"/>
          </a:p>
        </p:txBody>
      </p:sp>
      <p:sp>
        <p:nvSpPr>
          <p:cNvPr id="2" name="Picture Placeholder 1">
            <a:extLst>
              <a:ext uri="{FF2B5EF4-FFF2-40B4-BE49-F238E27FC236}">
                <a16:creationId xmlns:a16="http://schemas.microsoft.com/office/drawing/2014/main" id="{03F7B04E-312D-FF45-B7E5-A5590DBA4548}"/>
              </a:ext>
            </a:extLst>
          </p:cNvPr>
          <p:cNvSpPr>
            <a:spLocks noGrp="1"/>
          </p:cNvSpPr>
          <p:nvPr>
            <p:ph sz="quarter" idx="4"/>
          </p:nvPr>
        </p:nvSpPr>
        <p:spPr>
          <a:xfrm>
            <a:off x="497177" y="2073400"/>
            <a:ext cx="5157787" cy="4784600"/>
          </a:xfrm>
        </p:spPr>
        <p:txBody>
          <a:bodyPr>
            <a:noAutofit/>
          </a:bodyPr>
          <a:lstStyle/>
          <a:p>
            <a:pPr marL="0" indent="0">
              <a:buNone/>
            </a:pPr>
            <a:r>
              <a:rPr lang="en-CA" sz="3200" b="1" dirty="0"/>
              <a:t>As immigrants reside in the new home they become less involved in their mother country.</a:t>
            </a:r>
          </a:p>
          <a:p>
            <a:pPr marL="0" indent="0">
              <a:buNone/>
            </a:pPr>
            <a:r>
              <a:rPr lang="en-CA" sz="3200" b="1" dirty="0"/>
              <a:t>First generations born in the host country, adopt Canadian identities.</a:t>
            </a:r>
            <a:endParaRPr lang="en-US" sz="3200" b="1" dirty="0"/>
          </a:p>
        </p:txBody>
      </p:sp>
    </p:spTree>
    <p:extLst>
      <p:ext uri="{BB962C8B-B14F-4D97-AF65-F5344CB8AC3E}">
        <p14:creationId xmlns:p14="http://schemas.microsoft.com/office/powerpoint/2010/main" val="2784605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EAA81-9F2E-204B-90AD-6394CA9BA31C}"/>
              </a:ext>
            </a:extLst>
          </p:cNvPr>
          <p:cNvSpPr>
            <a:spLocks noGrp="1"/>
          </p:cNvSpPr>
          <p:nvPr>
            <p:ph type="title"/>
          </p:nvPr>
        </p:nvSpPr>
        <p:spPr>
          <a:xfrm>
            <a:off x="119063" y="0"/>
            <a:ext cx="11952287" cy="641350"/>
          </a:xfrm>
        </p:spPr>
        <p:txBody>
          <a:bodyPr>
            <a:normAutofit fontScale="90000"/>
          </a:bodyPr>
          <a:lstStyle/>
          <a:p>
            <a:r>
              <a:rPr lang="en-US" b="1" dirty="0">
                <a:solidFill>
                  <a:schemeClr val="tx1"/>
                </a:solidFill>
              </a:rPr>
              <a:t>Community</a:t>
            </a:r>
            <a:r>
              <a:rPr lang="en-US" dirty="0"/>
              <a:t> </a:t>
            </a:r>
            <a:r>
              <a:rPr lang="en-US" b="1" dirty="0"/>
              <a:t>Protests in Toronto </a:t>
            </a:r>
          </a:p>
        </p:txBody>
      </p:sp>
      <p:sp>
        <p:nvSpPr>
          <p:cNvPr id="7" name="Text Placeholder 6">
            <a:extLst>
              <a:ext uri="{FF2B5EF4-FFF2-40B4-BE49-F238E27FC236}">
                <a16:creationId xmlns:a16="http://schemas.microsoft.com/office/drawing/2014/main" id="{AC5B146B-7849-4C4E-96D7-9A0A4A5D903E}"/>
              </a:ext>
            </a:extLst>
          </p:cNvPr>
          <p:cNvSpPr>
            <a:spLocks noGrp="1"/>
          </p:cNvSpPr>
          <p:nvPr>
            <p:ph type="body" idx="1"/>
          </p:nvPr>
        </p:nvSpPr>
        <p:spPr>
          <a:xfrm>
            <a:off x="0" y="737527"/>
            <a:ext cx="5156200" cy="439469"/>
          </a:xfrm>
        </p:spPr>
        <p:txBody>
          <a:bodyPr/>
          <a:lstStyle/>
          <a:p>
            <a:pPr algn="ctr"/>
            <a:r>
              <a:rPr lang="en-US" dirty="0"/>
              <a:t>Sri Lankan (2009)</a:t>
            </a:r>
          </a:p>
        </p:txBody>
      </p:sp>
      <p:pic>
        <p:nvPicPr>
          <p:cNvPr id="5" name="Online Media 4" descr="Tamil Protest in Toronto: May 10, 2009">
            <a:hlinkClick r:id="" action="ppaction://media"/>
            <a:extLst>
              <a:ext uri="{FF2B5EF4-FFF2-40B4-BE49-F238E27FC236}">
                <a16:creationId xmlns:a16="http://schemas.microsoft.com/office/drawing/2014/main" id="{A8D7FDDA-DBF6-EC4F-99C3-D4E13C4820F8}"/>
              </a:ext>
            </a:extLst>
          </p:cNvPr>
          <p:cNvPicPr>
            <a:picLocks noGrp="1" noRot="1" noChangeAspect="1"/>
          </p:cNvPicPr>
          <p:nvPr>
            <p:ph sz="half" idx="2"/>
            <a:videoFile r:link="rId1"/>
          </p:nvPr>
        </p:nvPicPr>
        <p:blipFill>
          <a:blip r:embed="rId5"/>
          <a:stretch>
            <a:fillRect/>
          </a:stretch>
        </p:blipFill>
        <p:spPr>
          <a:xfrm>
            <a:off x="119063" y="1273173"/>
            <a:ext cx="5900737" cy="5436385"/>
          </a:xfrm>
          <a:prstGeom prst="rect">
            <a:avLst/>
          </a:prstGeom>
        </p:spPr>
      </p:pic>
      <p:sp>
        <p:nvSpPr>
          <p:cNvPr id="8" name="Text Placeholder 7">
            <a:extLst>
              <a:ext uri="{FF2B5EF4-FFF2-40B4-BE49-F238E27FC236}">
                <a16:creationId xmlns:a16="http://schemas.microsoft.com/office/drawing/2014/main" id="{3FD4191B-6EF7-F04C-866A-CDD7B1559805}"/>
              </a:ext>
            </a:extLst>
          </p:cNvPr>
          <p:cNvSpPr>
            <a:spLocks noGrp="1"/>
          </p:cNvSpPr>
          <p:nvPr>
            <p:ph type="body" sz="quarter" idx="3"/>
          </p:nvPr>
        </p:nvSpPr>
        <p:spPr>
          <a:xfrm>
            <a:off x="6913563" y="744537"/>
            <a:ext cx="5157787" cy="439469"/>
          </a:xfrm>
        </p:spPr>
        <p:txBody>
          <a:bodyPr/>
          <a:lstStyle/>
          <a:p>
            <a:pPr algn="ctr"/>
            <a:r>
              <a:rPr lang="en-US" dirty="0"/>
              <a:t>Nigerian (2020)</a:t>
            </a:r>
          </a:p>
        </p:txBody>
      </p:sp>
      <p:pic>
        <p:nvPicPr>
          <p:cNvPr id="6" name="Online Media 5" descr="#EndSars: Nigerians Protest in Canada">
            <a:hlinkClick r:id="" action="ppaction://media"/>
            <a:extLst>
              <a:ext uri="{FF2B5EF4-FFF2-40B4-BE49-F238E27FC236}">
                <a16:creationId xmlns:a16="http://schemas.microsoft.com/office/drawing/2014/main" id="{D2A33AD4-8005-4D45-A74F-9AF42E50C046}"/>
              </a:ext>
            </a:extLst>
          </p:cNvPr>
          <p:cNvPicPr>
            <a:picLocks noGrp="1" noRot="1" noChangeAspect="1"/>
          </p:cNvPicPr>
          <p:nvPr>
            <p:ph sz="quarter" idx="4"/>
            <a:videoFile r:link="rId2"/>
          </p:nvPr>
        </p:nvPicPr>
        <p:blipFill>
          <a:blip r:embed="rId6"/>
          <a:stretch>
            <a:fillRect/>
          </a:stretch>
        </p:blipFill>
        <p:spPr>
          <a:xfrm>
            <a:off x="6172200" y="1287193"/>
            <a:ext cx="5899150" cy="5339238"/>
          </a:xfrm>
          <a:prstGeom prst="rect">
            <a:avLst/>
          </a:prstGeom>
        </p:spPr>
      </p:pic>
    </p:spTree>
    <p:extLst>
      <p:ext uri="{BB962C8B-B14F-4D97-AF65-F5344CB8AC3E}">
        <p14:creationId xmlns:p14="http://schemas.microsoft.com/office/powerpoint/2010/main" val="1756934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5"/>
                </p:tgtEl>
              </p:cMediaNode>
            </p:video>
            <p:seq concurrent="1" nextAc="seek">
              <p:cTn id="12" restart="whenNotActive" fill="hold" evtFilter="cancelBubble" nodeType="interactiveSeq">
                <p:stCondLst>
                  <p:cond evt="onClick" delay="0">
                    <p:tgtEl>
                      <p:spTgt spid="5"/>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5"/>
                                        </p:tgtEl>
                                      </p:cBhvr>
                                    </p:cmd>
                                  </p:childTnLst>
                                </p:cTn>
                              </p:par>
                            </p:childTnLst>
                          </p:cTn>
                        </p:par>
                      </p:childTnLst>
                    </p:cTn>
                  </p:par>
                </p:childTnLst>
              </p:cTn>
              <p:nextCondLst>
                <p:cond evt="onClick" delay="0">
                  <p:tgtEl>
                    <p:spTgt spid="5"/>
                  </p:tgtEl>
                </p:cond>
              </p:nextCondLst>
            </p:seq>
            <p:video>
              <p:cMediaNode vol="80000">
                <p:cTn id="17" fill="hold" display="0">
                  <p:stCondLst>
                    <p:cond delay="indefinite"/>
                  </p:stCondLst>
                </p:cTn>
                <p:tgtEl>
                  <p:spTgt spid="6"/>
                </p:tgtEl>
              </p:cMediaNode>
            </p:video>
            <p:seq concurrent="1" nextAc="seek">
              <p:cTn id="18" restart="whenNotActive" fill="hold" evtFilter="cancelBubble" nodeType="interactiveSeq">
                <p:stCondLst>
                  <p:cond evt="onClick" delay="0">
                    <p:tgtEl>
                      <p:spTgt spid="6"/>
                    </p:tgtEl>
                  </p:cond>
                </p:stCondLst>
                <p:endSync evt="end" delay="0">
                  <p:rtn val="all"/>
                </p:endSync>
                <p:childTnLst>
                  <p:par>
                    <p:cTn id="19" fill="hold">
                      <p:stCondLst>
                        <p:cond delay="0"/>
                      </p:stCondLst>
                      <p:childTnLst>
                        <p:par>
                          <p:cTn id="20" fill="hold">
                            <p:stCondLst>
                              <p:cond delay="0"/>
                            </p:stCondLst>
                            <p:childTnLst>
                              <p:par>
                                <p:cTn id="21" presetID="2" presetClass="mediacall" presetSubtype="0" fill="hold" nodeType="clickEffect">
                                  <p:stCondLst>
                                    <p:cond delay="0"/>
                                  </p:stCondLst>
                                  <p:childTnLst>
                                    <p:cmd type="call" cmd="togglePause">
                                      <p:cBhvr>
                                        <p:cTn id="2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1127856" y="1045029"/>
            <a:ext cx="8718877" cy="3111335"/>
          </a:xfrm>
        </p:spPr>
        <p:txBody>
          <a:bodyPr>
            <a:normAutofit fontScale="90000"/>
          </a:bodyPr>
          <a:lstStyle/>
          <a:p>
            <a:r>
              <a:rPr lang="en-US" sz="4400" b="1" dirty="0"/>
              <a:t>Relationships transcend time and space across continents and generations to reproduce cultural identities.</a:t>
            </a:r>
            <a:br>
              <a:rPr lang="en-US" sz="4400" b="1" dirty="0"/>
            </a:br>
            <a:endParaRPr lang="en-US" sz="4400" dirty="0"/>
          </a:p>
        </p:txBody>
      </p:sp>
      <p:sp>
        <p:nvSpPr>
          <p:cNvPr id="18" name="Text Placeholder 17"/>
          <p:cNvSpPr>
            <a:spLocks noGrp="1"/>
          </p:cNvSpPr>
          <p:nvPr>
            <p:ph type="body" sz="half" idx="13"/>
          </p:nvPr>
        </p:nvSpPr>
        <p:spPr>
          <a:xfrm>
            <a:off x="6192982" y="3515096"/>
            <a:ext cx="5999018" cy="3121231"/>
          </a:xfrm>
        </p:spPr>
        <p:txBody>
          <a:bodyPr>
            <a:normAutofit/>
          </a:bodyPr>
          <a:lstStyle/>
          <a:p>
            <a:endParaRPr lang="en-US" dirty="0"/>
          </a:p>
        </p:txBody>
      </p:sp>
      <p:sp>
        <p:nvSpPr>
          <p:cNvPr id="17" name="Text Placeholder 16"/>
          <p:cNvSpPr>
            <a:spLocks noGrp="1"/>
          </p:cNvSpPr>
          <p:nvPr>
            <p:ph type="body" sz="half" idx="2"/>
          </p:nvPr>
        </p:nvSpPr>
        <p:spPr>
          <a:xfrm>
            <a:off x="680323" y="3796145"/>
            <a:ext cx="4501278" cy="2937164"/>
          </a:xfrm>
        </p:spPr>
        <p:txBody>
          <a:bodyPr>
            <a:normAutofit/>
          </a:bodyPr>
          <a:lstStyle/>
          <a:p>
            <a:pPr marL="285750" indent="-285750">
              <a:buFont typeface="Arial" charset="0"/>
              <a:buChar char="•"/>
            </a:pPr>
            <a:endParaRPr lang="en-US" sz="2400" b="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108" y="3515096"/>
            <a:ext cx="5652655" cy="3218213"/>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92982" y="3325091"/>
            <a:ext cx="5999018" cy="3532910"/>
          </a:xfrm>
          <a:prstGeom prst="rect">
            <a:avLst/>
          </a:prstGeom>
        </p:spPr>
      </p:pic>
    </p:spTree>
    <p:extLst>
      <p:ext uri="{BB962C8B-B14F-4D97-AF65-F5344CB8AC3E}">
        <p14:creationId xmlns:p14="http://schemas.microsoft.com/office/powerpoint/2010/main" val="17992945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C8A3C342-1D03-412F-8DD3-BF519E8E0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B0FFCF4-5780-4D69-9A9C-2007423AF140}"/>
              </a:ext>
            </a:extLst>
          </p:cNvPr>
          <p:cNvSpPr>
            <a:spLocks noGrp="1"/>
          </p:cNvSpPr>
          <p:nvPr>
            <p:ph type="title"/>
          </p:nvPr>
        </p:nvSpPr>
        <p:spPr>
          <a:xfrm>
            <a:off x="73836" y="54172"/>
            <a:ext cx="7151472" cy="1363529"/>
          </a:xfrm>
        </p:spPr>
        <p:txBody>
          <a:bodyPr>
            <a:noAutofit/>
          </a:bodyPr>
          <a:lstStyle/>
          <a:p>
            <a:r>
              <a:rPr lang="en-US" sz="4800" b="1" dirty="0">
                <a:solidFill>
                  <a:srgbClr val="EBEBEB"/>
                </a:solidFill>
              </a:rPr>
              <a:t>Anti-oppression Theory</a:t>
            </a:r>
          </a:p>
        </p:txBody>
      </p:sp>
      <p:sp>
        <p:nvSpPr>
          <p:cNvPr id="3" name="Content Placeholder 2">
            <a:extLst>
              <a:ext uri="{FF2B5EF4-FFF2-40B4-BE49-F238E27FC236}">
                <a16:creationId xmlns:a16="http://schemas.microsoft.com/office/drawing/2014/main" id="{8A3896B7-D307-497F-9F6D-D9C3CEC5C23D}"/>
              </a:ext>
            </a:extLst>
          </p:cNvPr>
          <p:cNvSpPr>
            <a:spLocks noGrp="1"/>
          </p:cNvSpPr>
          <p:nvPr>
            <p:ph idx="1"/>
          </p:nvPr>
        </p:nvSpPr>
        <p:spPr>
          <a:xfrm>
            <a:off x="73836" y="972266"/>
            <a:ext cx="7222349" cy="5583092"/>
          </a:xfrm>
        </p:spPr>
        <p:txBody>
          <a:bodyPr vert="horz" lIns="91440" tIns="45720" rIns="91440" bIns="45720" rtlCol="0" anchor="t">
            <a:noAutofit/>
          </a:bodyPr>
          <a:lstStyle/>
          <a:p>
            <a:pPr marL="0" indent="0">
              <a:buNone/>
            </a:pPr>
            <a:endParaRPr lang="en-US" dirty="0">
              <a:solidFill>
                <a:srgbClr val="FFFFFF"/>
              </a:solidFill>
            </a:endParaRPr>
          </a:p>
          <a:p>
            <a:r>
              <a:rPr lang="en-US" sz="3600" b="1" dirty="0">
                <a:solidFill>
                  <a:srgbClr val="FFFFFF"/>
                </a:solidFill>
              </a:rPr>
              <a:t>Umbrella term that seeks to democratize hierarchical relationships based on oppressing and exploiting </a:t>
            </a:r>
            <a:endParaRPr lang="en-US" sz="3600" b="1" dirty="0"/>
          </a:p>
          <a:p>
            <a:r>
              <a:rPr lang="en-US" sz="3600" b="1" dirty="0">
                <a:solidFill>
                  <a:srgbClr val="FFFFFF"/>
                </a:solidFill>
              </a:rPr>
              <a:t>Encompasses five equity seeking groups:  gender, race, Indigenous, disabled and LGBTQ</a:t>
            </a:r>
          </a:p>
          <a:p>
            <a:endParaRPr lang="en-US" dirty="0">
              <a:solidFill>
                <a:srgbClr val="FFFFFF"/>
              </a:solidFill>
            </a:endParaRPr>
          </a:p>
          <a:p>
            <a:endParaRPr lang="en-US" dirty="0">
              <a:solidFill>
                <a:srgbClr val="FFFFFF"/>
              </a:solidFill>
            </a:endParaRPr>
          </a:p>
        </p:txBody>
      </p:sp>
      <p:sp>
        <p:nvSpPr>
          <p:cNvPr id="20" name="Freeform 31">
            <a:extLst>
              <a:ext uri="{FF2B5EF4-FFF2-40B4-BE49-F238E27FC236}">
                <a16:creationId xmlns:a16="http://schemas.microsoft.com/office/drawing/2014/main" id="{81CC9B02-E087-4350-AEBD-2C3CF001A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15974"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4" name="Picture 4" descr="Royalty-Free photo: Person holding rainbow-colored ...">
            <a:extLst>
              <a:ext uri="{FF2B5EF4-FFF2-40B4-BE49-F238E27FC236}">
                <a16:creationId xmlns:a16="http://schemas.microsoft.com/office/drawing/2014/main" id="{69439B17-6292-4B31-A0B4-57045963A373}"/>
              </a:ext>
            </a:extLst>
          </p:cNvPr>
          <p:cNvPicPr>
            <a:picLocks noChangeAspect="1"/>
          </p:cNvPicPr>
          <p:nvPr/>
        </p:nvPicPr>
        <p:blipFill rotWithShape="1">
          <a:blip r:embed="rId4"/>
          <a:srcRect t="4773" r="-1" b="3109"/>
          <a:stretch/>
        </p:blipFill>
        <p:spPr>
          <a:xfrm>
            <a:off x="7229175" y="1"/>
            <a:ext cx="4963245" cy="6858001"/>
          </a:xfrm>
          <a:custGeom>
            <a:avLst/>
            <a:gdLst/>
            <a:ahLst/>
            <a:cxnLst/>
            <a:rect l="l" t="t" r="r" b="b"/>
            <a:pathLst>
              <a:path w="4963245" h="6858001">
                <a:moveTo>
                  <a:pt x="1177" y="0"/>
                </a:moveTo>
                <a:lnTo>
                  <a:pt x="1344715" y="0"/>
                </a:lnTo>
                <a:lnTo>
                  <a:pt x="1344715" y="1"/>
                </a:lnTo>
                <a:lnTo>
                  <a:pt x="4963245" y="1"/>
                </a:lnTo>
                <a:lnTo>
                  <a:pt x="4963244" y="6858001"/>
                </a:lnTo>
                <a:lnTo>
                  <a:pt x="900697" y="6858001"/>
                </a:lnTo>
                <a:lnTo>
                  <a:pt x="900697" y="6858000"/>
                </a:lnTo>
                <a:lnTo>
                  <a:pt x="0" y="6858000"/>
                </a:lnTo>
                <a:lnTo>
                  <a:pt x="5883" y="6817538"/>
                </a:lnTo>
                <a:lnTo>
                  <a:pt x="23196" y="6698894"/>
                </a:lnTo>
                <a:lnTo>
                  <a:pt x="35299" y="6612483"/>
                </a:lnTo>
                <a:lnTo>
                  <a:pt x="48073" y="6509613"/>
                </a:lnTo>
                <a:lnTo>
                  <a:pt x="63369" y="6387541"/>
                </a:lnTo>
                <a:lnTo>
                  <a:pt x="79506" y="6252438"/>
                </a:lnTo>
                <a:lnTo>
                  <a:pt x="96483" y="6100191"/>
                </a:lnTo>
                <a:lnTo>
                  <a:pt x="114469" y="5934227"/>
                </a:lnTo>
                <a:lnTo>
                  <a:pt x="132454" y="5753862"/>
                </a:lnTo>
                <a:lnTo>
                  <a:pt x="150776" y="5561838"/>
                </a:lnTo>
                <a:lnTo>
                  <a:pt x="167753" y="5354726"/>
                </a:lnTo>
                <a:lnTo>
                  <a:pt x="184058" y="5138013"/>
                </a:lnTo>
                <a:lnTo>
                  <a:pt x="198849" y="4908956"/>
                </a:lnTo>
                <a:lnTo>
                  <a:pt x="212969" y="4670298"/>
                </a:lnTo>
                <a:lnTo>
                  <a:pt x="226248" y="4421352"/>
                </a:lnTo>
                <a:lnTo>
                  <a:pt x="230955" y="4293793"/>
                </a:lnTo>
                <a:lnTo>
                  <a:pt x="236165" y="4163492"/>
                </a:lnTo>
                <a:lnTo>
                  <a:pt x="241040" y="4031133"/>
                </a:lnTo>
                <a:lnTo>
                  <a:pt x="244234" y="3898087"/>
                </a:lnTo>
                <a:lnTo>
                  <a:pt x="247091" y="3762299"/>
                </a:lnTo>
                <a:lnTo>
                  <a:pt x="250117" y="3625139"/>
                </a:lnTo>
                <a:lnTo>
                  <a:pt x="252134" y="3485236"/>
                </a:lnTo>
                <a:lnTo>
                  <a:pt x="252134" y="3343961"/>
                </a:lnTo>
                <a:lnTo>
                  <a:pt x="253142" y="3201315"/>
                </a:lnTo>
                <a:lnTo>
                  <a:pt x="252134" y="3057297"/>
                </a:lnTo>
                <a:lnTo>
                  <a:pt x="250117" y="2911221"/>
                </a:lnTo>
                <a:lnTo>
                  <a:pt x="248268" y="2765146"/>
                </a:lnTo>
                <a:lnTo>
                  <a:pt x="244234" y="2617013"/>
                </a:lnTo>
                <a:lnTo>
                  <a:pt x="240032" y="2467509"/>
                </a:lnTo>
                <a:lnTo>
                  <a:pt x="235157" y="2318004"/>
                </a:lnTo>
                <a:lnTo>
                  <a:pt x="228266" y="2167128"/>
                </a:lnTo>
                <a:lnTo>
                  <a:pt x="220029" y="2014881"/>
                </a:lnTo>
                <a:lnTo>
                  <a:pt x="212129" y="1861947"/>
                </a:lnTo>
                <a:lnTo>
                  <a:pt x="202044" y="1709014"/>
                </a:lnTo>
                <a:lnTo>
                  <a:pt x="189941" y="1554023"/>
                </a:lnTo>
                <a:lnTo>
                  <a:pt x="177839" y="1401090"/>
                </a:lnTo>
                <a:lnTo>
                  <a:pt x="163887" y="1245413"/>
                </a:lnTo>
                <a:lnTo>
                  <a:pt x="148591" y="1089051"/>
                </a:lnTo>
                <a:lnTo>
                  <a:pt x="132455" y="934746"/>
                </a:lnTo>
                <a:lnTo>
                  <a:pt x="113629" y="778383"/>
                </a:lnTo>
                <a:lnTo>
                  <a:pt x="93458" y="622707"/>
                </a:lnTo>
                <a:lnTo>
                  <a:pt x="73455" y="466344"/>
                </a:lnTo>
                <a:lnTo>
                  <a:pt x="50091" y="310668"/>
                </a:lnTo>
                <a:lnTo>
                  <a:pt x="26222" y="155677"/>
                </a:lnTo>
                <a:close/>
              </a:path>
            </a:pathLst>
          </a:custGeom>
        </p:spPr>
      </p:pic>
    </p:spTree>
    <p:extLst>
      <p:ext uri="{BB962C8B-B14F-4D97-AF65-F5344CB8AC3E}">
        <p14:creationId xmlns:p14="http://schemas.microsoft.com/office/powerpoint/2010/main" val="18517978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C0C6B-10F5-4581-AD52-FFC5CDF0A662}"/>
              </a:ext>
            </a:extLst>
          </p:cNvPr>
          <p:cNvSpPr>
            <a:spLocks noGrp="1"/>
          </p:cNvSpPr>
          <p:nvPr>
            <p:ph type="title"/>
          </p:nvPr>
        </p:nvSpPr>
        <p:spPr>
          <a:xfrm>
            <a:off x="128527" y="78907"/>
            <a:ext cx="11791363" cy="696040"/>
          </a:xfrm>
        </p:spPr>
        <p:txBody>
          <a:bodyPr/>
          <a:lstStyle/>
          <a:p>
            <a:pPr algn="ctr"/>
            <a:r>
              <a:rPr lang="en-US" sz="3200" b="1" dirty="0">
                <a:ea typeface="+mj-lt"/>
                <a:cs typeface="+mj-lt"/>
              </a:rPr>
              <a:t>Senge’s Change Management Theory </a:t>
            </a:r>
            <a:endParaRPr lang="en-US" sz="3200" b="1" dirty="0"/>
          </a:p>
        </p:txBody>
      </p:sp>
      <p:pic>
        <p:nvPicPr>
          <p:cNvPr id="4" name="Picture 4" descr="Chart, diagram, bubble chart&#10;&#10;Description automatically generated">
            <a:extLst>
              <a:ext uri="{FF2B5EF4-FFF2-40B4-BE49-F238E27FC236}">
                <a16:creationId xmlns:a16="http://schemas.microsoft.com/office/drawing/2014/main" id="{6A098751-E7FC-431C-9CCB-0409A4389150}"/>
              </a:ext>
            </a:extLst>
          </p:cNvPr>
          <p:cNvPicPr>
            <a:picLocks noGrp="1" noChangeAspect="1"/>
          </p:cNvPicPr>
          <p:nvPr>
            <p:ph idx="1"/>
          </p:nvPr>
        </p:nvPicPr>
        <p:blipFill>
          <a:blip r:embed="rId3"/>
          <a:stretch>
            <a:fillRect/>
          </a:stretch>
        </p:blipFill>
        <p:spPr>
          <a:xfrm>
            <a:off x="123833" y="988994"/>
            <a:ext cx="11796895" cy="5791367"/>
          </a:xfrm>
        </p:spPr>
      </p:pic>
    </p:spTree>
    <p:extLst>
      <p:ext uri="{BB962C8B-B14F-4D97-AF65-F5344CB8AC3E}">
        <p14:creationId xmlns:p14="http://schemas.microsoft.com/office/powerpoint/2010/main" val="6134241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Oval 2">
            <a:extLst>
              <a:ext uri="{FF2B5EF4-FFF2-40B4-BE49-F238E27FC236}">
                <a16:creationId xmlns:a16="http://schemas.microsoft.com/office/drawing/2014/main" id="{9F3FB063-6065-884A-B001-CE8223FE9440}"/>
              </a:ext>
            </a:extLst>
          </p:cNvPr>
          <p:cNvSpPr>
            <a:spLocks noChangeArrowheads="1"/>
          </p:cNvSpPr>
          <p:nvPr/>
        </p:nvSpPr>
        <p:spPr bwMode="auto">
          <a:xfrm>
            <a:off x="7067866" y="190580"/>
            <a:ext cx="3852862" cy="1508125"/>
          </a:xfrm>
          <a:prstGeom prst="ellipse">
            <a:avLst/>
          </a:prstGeom>
          <a:solidFill>
            <a:schemeClr val="accent1"/>
          </a:solidFill>
          <a:ln w="9525">
            <a:solidFill>
              <a:srgbClr val="000000"/>
            </a:solidFill>
            <a:round/>
            <a:headEnd/>
            <a:tailEnd/>
          </a:ln>
        </p:spPr>
        <p:txBody>
          <a:bodyPr/>
          <a:lstStyle/>
          <a:p>
            <a:pPr algn="just" eaLnBrk="1" hangingPunct="1"/>
            <a:r>
              <a:rPr lang="en-US" altLang="en-US" sz="1200" b="1" dirty="0">
                <a:effectLst>
                  <a:outerShdw blurRad="38100" dist="38100" dir="2700000" algn="tl">
                    <a:srgbClr val="000000"/>
                  </a:outerShdw>
                </a:effectLst>
                <a:latin typeface="Verdana" panose="020B0604030504040204" pitchFamily="34" charset="0"/>
              </a:rPr>
              <a:t>Seeds of corporate ethics and values that are norms based on frontline staff such as administrative assistants and custodial staff in schools</a:t>
            </a:r>
            <a:endParaRPr lang="en-US" altLang="en-US" sz="1200" dirty="0">
              <a:latin typeface="Verdana" panose="020B0604030504040204" pitchFamily="34" charset="0"/>
            </a:endParaRPr>
          </a:p>
        </p:txBody>
      </p:sp>
      <p:sp>
        <p:nvSpPr>
          <p:cNvPr id="114692" name="Oval 4">
            <a:extLst>
              <a:ext uri="{FF2B5EF4-FFF2-40B4-BE49-F238E27FC236}">
                <a16:creationId xmlns:a16="http://schemas.microsoft.com/office/drawing/2014/main" id="{AD7C4F86-D266-1740-BAF6-5FCA5FECBED0}"/>
              </a:ext>
            </a:extLst>
          </p:cNvPr>
          <p:cNvSpPr>
            <a:spLocks noChangeArrowheads="1"/>
          </p:cNvSpPr>
          <p:nvPr/>
        </p:nvSpPr>
        <p:spPr bwMode="auto">
          <a:xfrm>
            <a:off x="8525667" y="2144317"/>
            <a:ext cx="3348037" cy="2658270"/>
          </a:xfrm>
          <a:prstGeom prst="ellipse">
            <a:avLst/>
          </a:prstGeom>
          <a:solidFill>
            <a:schemeClr val="accent1"/>
          </a:solidFill>
          <a:ln w="9525">
            <a:solidFill>
              <a:srgbClr val="000000"/>
            </a:solidFill>
            <a:round/>
            <a:headEnd/>
            <a:tailEnd/>
          </a:ln>
        </p:spPr>
        <p:txBody>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marL="0" indent="0" eaLnBrk="1" hangingPunct="1"/>
            <a:r>
              <a:rPr lang="en-US" altLang="en-US" sz="1200" b="1" dirty="0">
                <a:latin typeface="Verdana" panose="020B0604030504040204" pitchFamily="34" charset="0"/>
                <a:ea typeface="Verdana" panose="020B0604030504040204" pitchFamily="34" charset="0"/>
                <a:cs typeface="Verdana" panose="020B0604030504040204" pitchFamily="34" charset="0"/>
              </a:rPr>
              <a:t>Planting Seeds:</a:t>
            </a:r>
          </a:p>
          <a:p>
            <a:pPr eaLnBrk="1" hangingPunct="1">
              <a:buFontTx/>
              <a:buAutoNum type="arabicPeriod"/>
            </a:pPr>
            <a:endParaRPr lang="en-US" altLang="en-US" sz="1200" b="1" dirty="0">
              <a:latin typeface="Verdana" panose="020B0604030504040204" pitchFamily="34" charset="0"/>
              <a:ea typeface="Verdana" panose="020B0604030504040204" pitchFamily="34" charset="0"/>
              <a:cs typeface="Verdana" panose="020B0604030504040204" pitchFamily="34" charset="0"/>
            </a:endParaRPr>
          </a:p>
          <a:p>
            <a:pPr eaLnBrk="1" hangingPunct="1">
              <a:buFontTx/>
              <a:buAutoNum type="arabicPeriod"/>
            </a:pPr>
            <a:r>
              <a:rPr lang="en-US" altLang="en-US" sz="1200" b="1" dirty="0">
                <a:latin typeface="Verdana" panose="020B0604030504040204" pitchFamily="34" charset="0"/>
                <a:ea typeface="Verdana" panose="020B0604030504040204" pitchFamily="34" charset="0"/>
                <a:cs typeface="Verdana" panose="020B0604030504040204" pitchFamily="34" charset="0"/>
              </a:rPr>
              <a:t>Creditability</a:t>
            </a:r>
          </a:p>
          <a:p>
            <a:pPr eaLnBrk="1" hangingPunct="1">
              <a:buFontTx/>
              <a:buAutoNum type="arabicPeriod"/>
            </a:pPr>
            <a:r>
              <a:rPr lang="en-US" altLang="en-US" sz="1200" b="1" dirty="0">
                <a:latin typeface="Verdana" panose="020B0604030504040204" pitchFamily="34" charset="0"/>
                <a:ea typeface="Verdana" panose="020B0604030504040204" pitchFamily="34" charset="0"/>
                <a:cs typeface="Verdana" panose="020B0604030504040204" pitchFamily="34" charset="0"/>
              </a:rPr>
              <a:t>Recruiting &amp; Development</a:t>
            </a:r>
          </a:p>
          <a:p>
            <a:pPr eaLnBrk="1" hangingPunct="1">
              <a:buFontTx/>
              <a:buAutoNum type="arabicPeriod"/>
            </a:pPr>
            <a:r>
              <a:rPr lang="en-US" altLang="en-US" sz="1200" b="1" dirty="0">
                <a:latin typeface="Verdana" panose="020B0604030504040204" pitchFamily="34" charset="0"/>
                <a:ea typeface="Verdana" panose="020B0604030504040204" pitchFamily="34" charset="0"/>
                <a:cs typeface="Verdana" panose="020B0604030504040204" pitchFamily="34" charset="0"/>
              </a:rPr>
              <a:t>Organizational Structure</a:t>
            </a:r>
          </a:p>
          <a:p>
            <a:pPr eaLnBrk="1" hangingPunct="1">
              <a:buFontTx/>
              <a:buAutoNum type="arabicPeriod"/>
            </a:pPr>
            <a:r>
              <a:rPr lang="en-US" altLang="en-US" sz="1200" b="1" dirty="0">
                <a:latin typeface="Verdana" panose="020B0604030504040204" pitchFamily="34" charset="0"/>
                <a:ea typeface="Verdana" panose="020B0604030504040204" pitchFamily="34" charset="0"/>
                <a:cs typeface="Verdana" panose="020B0604030504040204" pitchFamily="34" charset="0"/>
              </a:rPr>
              <a:t>HR Measurement</a:t>
            </a:r>
          </a:p>
          <a:p>
            <a:pPr eaLnBrk="1" hangingPunct="1">
              <a:buFontTx/>
              <a:buAutoNum type="arabicPeriod"/>
            </a:pPr>
            <a:r>
              <a:rPr lang="en-US" altLang="en-US" sz="1200" b="1" dirty="0">
                <a:latin typeface="Verdana" panose="020B0604030504040204" pitchFamily="34" charset="0"/>
                <a:ea typeface="Verdana" panose="020B0604030504040204" pitchFamily="34" charset="0"/>
                <a:cs typeface="Verdana" panose="020B0604030504040204" pitchFamily="34" charset="0"/>
              </a:rPr>
              <a:t>Performance Management </a:t>
            </a:r>
          </a:p>
          <a:p>
            <a:pPr eaLnBrk="1" hangingPunct="1">
              <a:buFontTx/>
              <a:buAutoNum type="arabicPeriod"/>
            </a:pPr>
            <a:endParaRPr lang="en-US" altLang="en-US" sz="1200" dirty="0"/>
          </a:p>
          <a:p>
            <a:pPr eaLnBrk="1" hangingPunct="1"/>
            <a:endParaRPr lang="en-US" altLang="en-US" sz="1200" dirty="0"/>
          </a:p>
        </p:txBody>
      </p:sp>
      <p:sp>
        <p:nvSpPr>
          <p:cNvPr id="114693" name="Oval 5">
            <a:extLst>
              <a:ext uri="{FF2B5EF4-FFF2-40B4-BE49-F238E27FC236}">
                <a16:creationId xmlns:a16="http://schemas.microsoft.com/office/drawing/2014/main" id="{BD3B960D-C4D6-5940-9C85-78EECE6DEEF9}"/>
              </a:ext>
            </a:extLst>
          </p:cNvPr>
          <p:cNvSpPr>
            <a:spLocks noChangeArrowheads="1"/>
          </p:cNvSpPr>
          <p:nvPr/>
        </p:nvSpPr>
        <p:spPr bwMode="auto">
          <a:xfrm>
            <a:off x="7907338" y="5168345"/>
            <a:ext cx="4284662" cy="1657350"/>
          </a:xfrm>
          <a:prstGeom prst="ellipse">
            <a:avLst/>
          </a:prstGeom>
          <a:solidFill>
            <a:schemeClr val="accent1"/>
          </a:solidFill>
          <a:ln w="9525">
            <a:solidFill>
              <a:srgbClr val="000000"/>
            </a:solidFill>
            <a:round/>
            <a:headEnd/>
            <a:tailEnd/>
          </a:ln>
        </p:spPr>
        <p:txBody>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eaLnBrk="1" hangingPunct="1"/>
            <a:r>
              <a:rPr lang="en-US" altLang="en-US" sz="1200" b="1" dirty="0">
                <a:effectLst>
                  <a:outerShdw blurRad="38100" dist="38100" dir="2700000" algn="tl">
                    <a:srgbClr val="000000"/>
                  </a:outerShdw>
                </a:effectLst>
                <a:latin typeface="Verdana" panose="020B0604030504040204" pitchFamily="34" charset="0"/>
                <a:ea typeface="Verdana" panose="020B0604030504040204" pitchFamily="34" charset="0"/>
                <a:cs typeface="Verdana" panose="020B0604030504040204" pitchFamily="34" charset="0"/>
              </a:rPr>
              <a:t>Strategic Management </a:t>
            </a:r>
          </a:p>
          <a:p>
            <a:pPr eaLnBrk="1" hangingPunct="1">
              <a:buFontTx/>
              <a:buAutoNum type="arabicPeriod"/>
            </a:pPr>
            <a:r>
              <a:rPr lang="en-US" altLang="en-US" sz="1200" b="1" dirty="0">
                <a:latin typeface="Verdana" panose="020B0604030504040204" pitchFamily="34" charset="0"/>
                <a:ea typeface="Verdana" panose="020B0604030504040204" pitchFamily="34" charset="0"/>
                <a:cs typeface="Verdana" panose="020B0604030504040204" pitchFamily="34" charset="0"/>
              </a:rPr>
              <a:t>Child stage vulnerability, stability</a:t>
            </a:r>
          </a:p>
          <a:p>
            <a:pPr eaLnBrk="1" hangingPunct="1">
              <a:buFontTx/>
              <a:buAutoNum type="arabicPeriod"/>
            </a:pPr>
            <a:r>
              <a:rPr lang="en-US" altLang="en-US" sz="1200" b="1" dirty="0">
                <a:latin typeface="Verdana" panose="020B0604030504040204" pitchFamily="34" charset="0"/>
                <a:ea typeface="Verdana" panose="020B0604030504040204" pitchFamily="34" charset="0"/>
                <a:cs typeface="Verdana" panose="020B0604030504040204" pitchFamily="34" charset="0"/>
              </a:rPr>
              <a:t>Seek support</a:t>
            </a:r>
          </a:p>
          <a:p>
            <a:pPr eaLnBrk="1" hangingPunct="1">
              <a:buFontTx/>
              <a:buAutoNum type="arabicPeriod"/>
            </a:pPr>
            <a:r>
              <a:rPr lang="en-US" altLang="en-US" sz="1200" b="1" dirty="0">
                <a:latin typeface="Verdana" panose="020B0604030504040204" pitchFamily="34" charset="0"/>
                <a:ea typeface="Verdana" panose="020B0604030504040204" pitchFamily="34" charset="0"/>
                <a:cs typeface="Verdana" panose="020B0604030504040204" pitchFamily="34" charset="0"/>
              </a:rPr>
              <a:t>Reinforcement</a:t>
            </a:r>
          </a:p>
          <a:p>
            <a:pPr eaLnBrk="1" hangingPunct="1">
              <a:buFontTx/>
              <a:buAutoNum type="arabicPeriod"/>
            </a:pPr>
            <a:r>
              <a:rPr lang="en-US" altLang="en-US" sz="1200" b="1" dirty="0">
                <a:latin typeface="Verdana" panose="020B0604030504040204" pitchFamily="34" charset="0"/>
                <a:ea typeface="Verdana" panose="020B0604030504040204" pitchFamily="34" charset="0"/>
                <a:cs typeface="Verdana" panose="020B0604030504040204" pitchFamily="34" charset="0"/>
              </a:rPr>
              <a:t>Acceptance  </a:t>
            </a:r>
          </a:p>
          <a:p>
            <a:pPr eaLnBrk="1" hangingPunct="1">
              <a:buFontTx/>
              <a:buAutoNum type="arabicPeriod"/>
            </a:pPr>
            <a:endParaRPr lang="en-US" altLang="en-US" sz="1200" dirty="0"/>
          </a:p>
          <a:p>
            <a:pPr eaLnBrk="1" hangingPunct="1"/>
            <a:endParaRPr lang="en-US" altLang="en-US" sz="1200" b="1" u="sng" dirty="0">
              <a:solidFill>
                <a:srgbClr val="800000"/>
              </a:solidFill>
            </a:endParaRPr>
          </a:p>
        </p:txBody>
      </p:sp>
      <p:sp>
        <p:nvSpPr>
          <p:cNvPr id="114694" name="Oval 6">
            <a:extLst>
              <a:ext uri="{FF2B5EF4-FFF2-40B4-BE49-F238E27FC236}">
                <a16:creationId xmlns:a16="http://schemas.microsoft.com/office/drawing/2014/main" id="{EA305178-996A-534E-A77D-92424BAF34BA}"/>
              </a:ext>
            </a:extLst>
          </p:cNvPr>
          <p:cNvSpPr>
            <a:spLocks noChangeArrowheads="1"/>
          </p:cNvSpPr>
          <p:nvPr/>
        </p:nvSpPr>
        <p:spPr bwMode="auto">
          <a:xfrm>
            <a:off x="1180739" y="5082543"/>
            <a:ext cx="2209231" cy="1257300"/>
          </a:xfrm>
          <a:prstGeom prst="ellipse">
            <a:avLst/>
          </a:prstGeom>
          <a:solidFill>
            <a:schemeClr val="accent1"/>
          </a:solidFill>
          <a:ln w="9525">
            <a:solidFill>
              <a:srgbClr val="003399"/>
            </a:solidFill>
            <a:round/>
            <a:headEnd/>
            <a:tailEnd/>
          </a:ln>
        </p:spPr>
        <p:txBody>
          <a:bodyPr/>
          <a:lstStyle/>
          <a:p>
            <a:pPr eaLnBrk="1" hangingPunct="1"/>
            <a:r>
              <a:rPr lang="en-US" altLang="en-US" sz="1200" b="1" dirty="0">
                <a:latin typeface="Verdana" panose="020B0604030504040204" pitchFamily="34" charset="0"/>
                <a:ea typeface="Verdana" panose="020B0604030504040204" pitchFamily="34" charset="0"/>
                <a:cs typeface="Verdana" panose="020B0604030504040204" pitchFamily="34" charset="0"/>
              </a:rPr>
              <a:t>Budding growth and      development.</a:t>
            </a:r>
          </a:p>
          <a:p>
            <a:pPr eaLnBrk="1" hangingPunct="1"/>
            <a:r>
              <a:rPr lang="en-US" altLang="en-US" sz="1200" b="1" dirty="0">
                <a:latin typeface="Verdana" panose="020B0604030504040204" pitchFamily="34" charset="0"/>
                <a:ea typeface="Verdana" panose="020B0604030504040204" pitchFamily="34" charset="0"/>
                <a:cs typeface="Verdana" panose="020B0604030504040204" pitchFamily="34" charset="0"/>
              </a:rPr>
              <a:t>Mature staff</a:t>
            </a:r>
          </a:p>
        </p:txBody>
      </p:sp>
      <p:sp>
        <p:nvSpPr>
          <p:cNvPr id="114695" name="Oval 7">
            <a:extLst>
              <a:ext uri="{FF2B5EF4-FFF2-40B4-BE49-F238E27FC236}">
                <a16:creationId xmlns:a16="http://schemas.microsoft.com/office/drawing/2014/main" id="{76802844-BF38-414F-B0DE-8559CA93865E}"/>
              </a:ext>
            </a:extLst>
          </p:cNvPr>
          <p:cNvSpPr>
            <a:spLocks noChangeArrowheads="1"/>
          </p:cNvSpPr>
          <p:nvPr/>
        </p:nvSpPr>
        <p:spPr bwMode="auto">
          <a:xfrm>
            <a:off x="112542" y="2658110"/>
            <a:ext cx="2700338" cy="1845309"/>
          </a:xfrm>
          <a:prstGeom prst="ellipse">
            <a:avLst/>
          </a:prstGeom>
          <a:solidFill>
            <a:schemeClr val="accent1"/>
          </a:solidFill>
          <a:ln w="9525">
            <a:solidFill>
              <a:srgbClr val="000000"/>
            </a:solidFill>
            <a:round/>
            <a:headEnd/>
            <a:tailEnd/>
          </a:ln>
        </p:spPr>
        <p:txBody>
          <a:bodyPr/>
          <a:lstStyle/>
          <a:p>
            <a:pPr eaLnBrk="1" hangingPunct="1"/>
            <a:r>
              <a:rPr lang="en-US" altLang="en-US" sz="1200" b="1" dirty="0">
                <a:latin typeface="Verdana" panose="020B0604030504040204" pitchFamily="34" charset="0"/>
                <a:ea typeface="Verdana" panose="020B0604030504040204" pitchFamily="34" charset="0"/>
                <a:cs typeface="Verdana" panose="020B0604030504040204" pitchFamily="34" charset="0"/>
              </a:rPr>
              <a:t>Reap what the manager sowed – A     respectful workplace that reflects equity and diversity  </a:t>
            </a:r>
          </a:p>
        </p:txBody>
      </p:sp>
      <p:pic>
        <p:nvPicPr>
          <p:cNvPr id="114698" name="Picture 10">
            <a:extLst>
              <a:ext uri="{FF2B5EF4-FFF2-40B4-BE49-F238E27FC236}">
                <a16:creationId xmlns:a16="http://schemas.microsoft.com/office/drawing/2014/main" id="{8518E993-4DFD-1E49-86FD-07098FD04956}"/>
              </a:ext>
            </a:extLst>
          </p:cNvPr>
          <p:cNvPicPr>
            <a:picLocks noGrp="1" noChangeAspect="1" noChangeArrowheads="1"/>
          </p:cNvPicPr>
          <p:nvPr>
            <p:ph type="body" idx="4294967295"/>
          </p:nvPr>
        </p:nvPicPr>
        <p:blipFill>
          <a:blip r:embed="rId3">
            <a:extLst>
              <a:ext uri="{28A0092B-C50C-407E-A947-70E740481C1C}">
                <a14:useLocalDpi xmlns:a14="http://schemas.microsoft.com/office/drawing/2010/main" val="0"/>
              </a:ext>
            </a:extLst>
          </a:blip>
          <a:srcRect/>
          <a:stretch>
            <a:fillRect/>
          </a:stretch>
        </p:blipFill>
        <p:spPr>
          <a:xfrm>
            <a:off x="2623079" y="1146807"/>
            <a:ext cx="6013450" cy="54054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4699" name="Rectangle 11">
            <a:extLst>
              <a:ext uri="{FF2B5EF4-FFF2-40B4-BE49-F238E27FC236}">
                <a16:creationId xmlns:a16="http://schemas.microsoft.com/office/drawing/2014/main" id="{ACEFC566-086D-D741-976A-70401C363951}"/>
              </a:ext>
            </a:extLst>
          </p:cNvPr>
          <p:cNvSpPr>
            <a:spLocks noChangeArrowheads="1"/>
          </p:cNvSpPr>
          <p:nvPr/>
        </p:nvSpPr>
        <p:spPr bwMode="auto">
          <a:xfrm>
            <a:off x="112542" y="188914"/>
            <a:ext cx="753688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GB" altLang="en-US" sz="2400" b="1" dirty="0">
                <a:solidFill>
                  <a:schemeClr val="tx2"/>
                </a:solidFill>
                <a:effectLst>
                  <a:outerShdw blurRad="38100" dist="38100" dir="2700000" algn="tl">
                    <a:srgbClr val="000000"/>
                  </a:outerShdw>
                </a:effectLst>
                <a:latin typeface="Verdana" panose="020B0604030504040204" pitchFamily="34" charset="0"/>
                <a:ea typeface="Verdana" panose="020B0604030504040204" pitchFamily="34" charset="0"/>
                <a:cs typeface="Verdana" panose="020B0604030504040204" pitchFamily="34" charset="0"/>
              </a:rPr>
              <a:t>A Living System Perspective: Realigning school culture</a:t>
            </a:r>
            <a:endParaRPr lang="en-US" altLang="en-US" sz="2400" b="1" dirty="0">
              <a:solidFill>
                <a:schemeClr val="tx2"/>
              </a:solidFill>
              <a:effectLst>
                <a:outerShdw blurRad="38100" dist="38100" dir="2700000" algn="tl">
                  <a:srgbClr val="000000"/>
                </a:outerShdw>
              </a:effectLst>
              <a:latin typeface="Verdana" panose="020B0604030504040204" pitchFamily="34" charset="0"/>
              <a:ea typeface="Verdana" panose="020B0604030504040204" pitchFamily="34" charset="0"/>
              <a:cs typeface="Verdana" panose="020B0604030504040204" pitchFamily="34" charset="0"/>
            </a:endParaRPr>
          </a:p>
        </p:txBody>
      </p:sp>
      <p:sp>
        <p:nvSpPr>
          <p:cNvPr id="3" name="Oval 2">
            <a:extLst>
              <a:ext uri="{FF2B5EF4-FFF2-40B4-BE49-F238E27FC236}">
                <a16:creationId xmlns:a16="http://schemas.microsoft.com/office/drawing/2014/main" id="{CA28DCB5-F036-BF4F-9EEF-40F4B78D4F28}"/>
              </a:ext>
            </a:extLst>
          </p:cNvPr>
          <p:cNvSpPr/>
          <p:nvPr/>
        </p:nvSpPr>
        <p:spPr>
          <a:xfrm>
            <a:off x="2812879" y="1422163"/>
            <a:ext cx="2311255" cy="11191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latin typeface="Verdana" panose="020B0604030504040204" pitchFamily="34" charset="0"/>
                <a:ea typeface="Verdana" panose="020B0604030504040204" pitchFamily="34" charset="0"/>
                <a:cs typeface="Verdana" panose="020B0604030504040204" pitchFamily="34" charset="0"/>
              </a:rPr>
              <a:t>Long- term Success</a:t>
            </a:r>
          </a:p>
        </p:txBody>
      </p:sp>
    </p:spTree>
    <p:extLst>
      <p:ext uri="{BB962C8B-B14F-4D97-AF65-F5344CB8AC3E}">
        <p14:creationId xmlns:p14="http://schemas.microsoft.com/office/powerpoint/2010/main" val="25946525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F19BAF3-7E20-4B9D-B544-BABAEEA1FA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1" name="Picture 10">
            <a:extLst>
              <a:ext uri="{FF2B5EF4-FFF2-40B4-BE49-F238E27FC236}">
                <a16:creationId xmlns:a16="http://schemas.microsoft.com/office/drawing/2014/main" id="{950648F4-ABCD-4DF0-8641-76CFB235472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 name="Oval 12">
            <a:extLst>
              <a:ext uri="{FF2B5EF4-FFF2-40B4-BE49-F238E27FC236}">
                <a16:creationId xmlns:a16="http://schemas.microsoft.com/office/drawing/2014/main" id="{989BE678-777B-482A-A616-FEDC47B16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id="{CF1EB4BD-9C7E-4AA3-9681-C7EB0DA625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7" name="Picture 16">
            <a:extLst>
              <a:ext uri="{FF2B5EF4-FFF2-40B4-BE49-F238E27FC236}">
                <a16:creationId xmlns:a16="http://schemas.microsoft.com/office/drawing/2014/main" id="{94AAE3AA-3759-4D28-B0EF-575F25A514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9" name="Rectangle 18">
            <a:extLst>
              <a:ext uri="{FF2B5EF4-FFF2-40B4-BE49-F238E27FC236}">
                <a16:creationId xmlns:a16="http://schemas.microsoft.com/office/drawing/2014/main" id="{D28BE0C3-2102-4820-B88B-A448B184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1" name="Rectangle 20">
            <a:extLst>
              <a:ext uri="{FF2B5EF4-FFF2-40B4-BE49-F238E27FC236}">
                <a16:creationId xmlns:a16="http://schemas.microsoft.com/office/drawing/2014/main" id="{C6A81905-F480-46A4-BC10-215D24EA1A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99CDFA0-4D50-4E51-8EDC-CCEF81E72817}"/>
              </a:ext>
            </a:extLst>
          </p:cNvPr>
          <p:cNvSpPr>
            <a:spLocks noGrp="1"/>
          </p:cNvSpPr>
          <p:nvPr>
            <p:ph type="title"/>
          </p:nvPr>
        </p:nvSpPr>
        <p:spPr>
          <a:xfrm>
            <a:off x="4526956" y="240102"/>
            <a:ext cx="7307041" cy="6535732"/>
          </a:xfrm>
        </p:spPr>
        <p:txBody>
          <a:bodyPr vert="horz" lIns="91440" tIns="45720" rIns="91440" bIns="45720" rtlCol="0" anchor="t">
            <a:normAutofit fontScale="90000"/>
          </a:bodyPr>
          <a:lstStyle/>
          <a:p>
            <a:r>
              <a:rPr lang="en-US" sz="3600" b="1" dirty="0">
                <a:solidFill>
                  <a:srgbClr val="EBEBEB"/>
                </a:solidFill>
              </a:rPr>
              <a:t>Dean </a:t>
            </a:r>
            <a:r>
              <a:rPr lang="en-US" sz="3600" b="1" dirty="0" err="1">
                <a:solidFill>
                  <a:srgbClr val="EBEBEB"/>
                </a:solidFill>
              </a:rPr>
              <a:t>Kerwin</a:t>
            </a:r>
            <a:r>
              <a:rPr lang="en-US" sz="3600" b="1" dirty="0">
                <a:solidFill>
                  <a:srgbClr val="EBEBEB"/>
                </a:solidFill>
              </a:rPr>
              <a:t> K. Charles</a:t>
            </a:r>
            <a:br>
              <a:rPr lang="en-US" sz="3600" b="1" dirty="0"/>
            </a:br>
            <a:r>
              <a:rPr lang="en-US" sz="3600" b="1" dirty="0">
                <a:solidFill>
                  <a:srgbClr val="EBEBEB"/>
                </a:solidFill>
              </a:rPr>
              <a:t>Yale School of Management</a:t>
            </a:r>
            <a:br>
              <a:rPr lang="en-US" sz="2800" b="1" dirty="0">
                <a:ea typeface="+mj-lt"/>
                <a:cs typeface="+mj-lt"/>
              </a:rPr>
            </a:br>
            <a:br>
              <a:rPr lang="en-US" sz="2800" b="1" dirty="0">
                <a:ea typeface="+mj-lt"/>
                <a:cs typeface="+mj-lt"/>
              </a:rPr>
            </a:br>
            <a:r>
              <a:rPr lang="en-US" sz="2800" b="1" dirty="0">
                <a:ea typeface="+mj-lt"/>
                <a:cs typeface="+mj-lt"/>
              </a:rPr>
              <a:t>Broadly speaking, the requests that </a:t>
            </a:r>
            <a:br>
              <a:rPr lang="en-US" sz="2800" b="1" dirty="0">
                <a:ea typeface="+mj-lt"/>
                <a:cs typeface="+mj-lt"/>
              </a:rPr>
            </a:br>
            <a:r>
              <a:rPr lang="en-US" sz="2800" b="1" dirty="0">
                <a:ea typeface="+mj-lt"/>
                <a:cs typeface="+mj-lt"/>
              </a:rPr>
              <a:t>I’ve received for quick action, </a:t>
            </a:r>
            <a:br>
              <a:rPr lang="en-US" sz="2800" b="1" dirty="0">
                <a:ea typeface="+mj-lt"/>
                <a:cs typeface="+mj-lt"/>
              </a:rPr>
            </a:br>
            <a:r>
              <a:rPr lang="en-US" sz="2800" b="1" dirty="0">
                <a:ea typeface="+mj-lt"/>
                <a:cs typeface="+mj-lt"/>
              </a:rPr>
              <a:t>whether from direct conversation, or through the petition, may be collapsed to the following themes: </a:t>
            </a:r>
            <a:endParaRPr lang="en-US" sz="2800" b="1" dirty="0"/>
          </a:p>
          <a:p>
            <a:pPr marL="457200" indent="-457200">
              <a:buFont typeface="Arial"/>
              <a:buChar char="•"/>
            </a:pPr>
            <a:r>
              <a:rPr lang="en-US" sz="2800" b="1" dirty="0">
                <a:ea typeface="+mj-lt"/>
                <a:cs typeface="+mj-lt"/>
              </a:rPr>
              <a:t>Increase the representation of Blacks among students and faculty</a:t>
            </a:r>
            <a:endParaRPr lang="en-US" sz="2800" b="1" dirty="0"/>
          </a:p>
          <a:p>
            <a:pPr marL="457200" indent="-457200">
              <a:buFont typeface="Arial"/>
              <a:buChar char="•"/>
            </a:pPr>
            <a:r>
              <a:rPr lang="en-US" sz="2800" b="1" dirty="0">
                <a:ea typeface="+mj-lt"/>
                <a:cs typeface="+mj-lt"/>
              </a:rPr>
              <a:t>Address curricular concerns, such as case representation, new courses, and classroom dynamics</a:t>
            </a:r>
            <a:endParaRPr lang="en-US" sz="2800" b="1" dirty="0"/>
          </a:p>
          <a:p>
            <a:pPr marL="457200" indent="-457200">
              <a:buFont typeface="Arial"/>
              <a:buChar char="•"/>
            </a:pPr>
            <a:r>
              <a:rPr lang="en-US" sz="2800" b="1" dirty="0">
                <a:ea typeface="+mj-lt"/>
                <a:cs typeface="+mj-lt"/>
              </a:rPr>
              <a:t>Provide more opportunities for consultation and input on school policy</a:t>
            </a:r>
            <a:endParaRPr lang="en-US" sz="2800" b="1" dirty="0"/>
          </a:p>
          <a:p>
            <a:pPr marL="457200" indent="-457200">
              <a:buFont typeface="Arial"/>
              <a:buChar char="•"/>
            </a:pPr>
            <a:r>
              <a:rPr lang="en-US" sz="2800" b="1" dirty="0">
                <a:ea typeface="+mj-lt"/>
                <a:cs typeface="+mj-lt"/>
              </a:rPr>
              <a:t>Provide metrics, when possible</a:t>
            </a:r>
            <a:endParaRPr lang="en-US" sz="2800" b="1" dirty="0"/>
          </a:p>
          <a:p>
            <a:br>
              <a:rPr lang="en-US" sz="2800" b="1" dirty="0"/>
            </a:br>
            <a:r>
              <a:rPr lang="en-US" sz="2800" b="1" dirty="0">
                <a:solidFill>
                  <a:srgbClr val="EBEBEB"/>
                </a:solidFill>
              </a:rPr>
              <a:t>     </a:t>
            </a:r>
          </a:p>
        </p:txBody>
      </p:sp>
      <p:sp>
        <p:nvSpPr>
          <p:cNvPr id="23" name="Freeform 8">
            <a:extLst>
              <a:ext uri="{FF2B5EF4-FFF2-40B4-BE49-F238E27FC236}">
                <a16:creationId xmlns:a16="http://schemas.microsoft.com/office/drawing/2014/main" id="{36FD4D9D-3784-41E8-8405-A42B72F513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5692"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4" name="Picture 4" descr="A person wearing a suit and tie smiling at the camera&#10;&#10;Description automatically generated">
            <a:extLst>
              <a:ext uri="{FF2B5EF4-FFF2-40B4-BE49-F238E27FC236}">
                <a16:creationId xmlns:a16="http://schemas.microsoft.com/office/drawing/2014/main" id="{01F9CAFD-C842-4CA4-B230-D212160B84E9}"/>
              </a:ext>
            </a:extLst>
          </p:cNvPr>
          <p:cNvPicPr>
            <a:picLocks noGrp="1" noChangeAspect="1"/>
          </p:cNvPicPr>
          <p:nvPr>
            <p:ph idx="1"/>
          </p:nvPr>
        </p:nvPicPr>
        <p:blipFill rotWithShape="1">
          <a:blip r:embed="rId8"/>
          <a:srcRect r="-2" b="989"/>
          <a:stretch/>
        </p:blipFill>
        <p:spPr>
          <a:xfrm>
            <a:off x="20" y="10"/>
            <a:ext cx="4481944" cy="6857990"/>
          </a:xfrm>
          <a:custGeom>
            <a:avLst/>
            <a:gdLst/>
            <a:ahLst/>
            <a:cxnLst/>
            <a:rect l="l" t="t" r="r" b="b"/>
            <a:pathLst>
              <a:path w="4481964" h="6858000">
                <a:moveTo>
                  <a:pt x="0" y="0"/>
                </a:moveTo>
                <a:lnTo>
                  <a:pt x="3137249" y="0"/>
                </a:lnTo>
                <a:lnTo>
                  <a:pt x="4480787" y="0"/>
                </a:lnTo>
                <a:lnTo>
                  <a:pt x="4455742" y="155676"/>
                </a:lnTo>
                <a:lnTo>
                  <a:pt x="4431873" y="310667"/>
                </a:lnTo>
                <a:lnTo>
                  <a:pt x="4408509" y="466344"/>
                </a:lnTo>
                <a:lnTo>
                  <a:pt x="4388506" y="622706"/>
                </a:lnTo>
                <a:lnTo>
                  <a:pt x="4368335" y="778383"/>
                </a:lnTo>
                <a:lnTo>
                  <a:pt x="4349509" y="934745"/>
                </a:lnTo>
                <a:lnTo>
                  <a:pt x="4333373" y="1089050"/>
                </a:lnTo>
                <a:lnTo>
                  <a:pt x="4318077" y="1245413"/>
                </a:lnTo>
                <a:lnTo>
                  <a:pt x="4304125" y="1401089"/>
                </a:lnTo>
                <a:lnTo>
                  <a:pt x="4292023" y="1554023"/>
                </a:lnTo>
                <a:lnTo>
                  <a:pt x="4279920" y="1709013"/>
                </a:lnTo>
                <a:lnTo>
                  <a:pt x="4269835" y="1861947"/>
                </a:lnTo>
                <a:lnTo>
                  <a:pt x="4261935" y="2014880"/>
                </a:lnTo>
                <a:lnTo>
                  <a:pt x="4253698" y="2167128"/>
                </a:lnTo>
                <a:lnTo>
                  <a:pt x="4246807" y="2318004"/>
                </a:lnTo>
                <a:lnTo>
                  <a:pt x="4241932" y="2467508"/>
                </a:lnTo>
                <a:lnTo>
                  <a:pt x="4237730" y="2617013"/>
                </a:lnTo>
                <a:lnTo>
                  <a:pt x="4233696" y="2765145"/>
                </a:lnTo>
                <a:lnTo>
                  <a:pt x="4231847" y="2911221"/>
                </a:lnTo>
                <a:lnTo>
                  <a:pt x="4229830" y="3057296"/>
                </a:lnTo>
                <a:lnTo>
                  <a:pt x="4228821" y="3201314"/>
                </a:lnTo>
                <a:lnTo>
                  <a:pt x="4229830" y="3343960"/>
                </a:lnTo>
                <a:lnTo>
                  <a:pt x="4229830" y="3485235"/>
                </a:lnTo>
                <a:lnTo>
                  <a:pt x="4231847" y="3625138"/>
                </a:lnTo>
                <a:lnTo>
                  <a:pt x="4234872" y="3762298"/>
                </a:lnTo>
                <a:lnTo>
                  <a:pt x="4237730" y="3898087"/>
                </a:lnTo>
                <a:lnTo>
                  <a:pt x="4240924" y="4031132"/>
                </a:lnTo>
                <a:lnTo>
                  <a:pt x="4245798" y="4163491"/>
                </a:lnTo>
                <a:lnTo>
                  <a:pt x="4251009" y="4293793"/>
                </a:lnTo>
                <a:lnTo>
                  <a:pt x="4255715" y="4421352"/>
                </a:lnTo>
                <a:lnTo>
                  <a:pt x="4268995" y="4670298"/>
                </a:lnTo>
                <a:lnTo>
                  <a:pt x="4283114" y="4908956"/>
                </a:lnTo>
                <a:lnTo>
                  <a:pt x="4297906" y="5138013"/>
                </a:lnTo>
                <a:lnTo>
                  <a:pt x="4314211" y="5354726"/>
                </a:lnTo>
                <a:lnTo>
                  <a:pt x="4331188" y="5561838"/>
                </a:lnTo>
                <a:lnTo>
                  <a:pt x="4349509" y="5753862"/>
                </a:lnTo>
                <a:lnTo>
                  <a:pt x="4367495" y="5934227"/>
                </a:lnTo>
                <a:lnTo>
                  <a:pt x="4385480" y="6100191"/>
                </a:lnTo>
                <a:lnTo>
                  <a:pt x="4402457" y="6252438"/>
                </a:lnTo>
                <a:lnTo>
                  <a:pt x="4418594" y="6387541"/>
                </a:lnTo>
                <a:lnTo>
                  <a:pt x="4433890" y="6509613"/>
                </a:lnTo>
                <a:lnTo>
                  <a:pt x="4446665" y="6612483"/>
                </a:lnTo>
                <a:lnTo>
                  <a:pt x="4458767" y="6698894"/>
                </a:lnTo>
                <a:lnTo>
                  <a:pt x="4476081" y="6817538"/>
                </a:lnTo>
                <a:lnTo>
                  <a:pt x="4481964" y="6858000"/>
                </a:lnTo>
                <a:lnTo>
                  <a:pt x="3577807" y="6858000"/>
                </a:lnTo>
                <a:lnTo>
                  <a:pt x="0" y="6858000"/>
                </a:lnTo>
                <a:close/>
              </a:path>
            </a:pathLst>
          </a:custGeom>
        </p:spPr>
      </p:pic>
      <p:sp>
        <p:nvSpPr>
          <p:cNvPr id="25" name="Rectangle 24">
            <a:extLst>
              <a:ext uri="{FF2B5EF4-FFF2-40B4-BE49-F238E27FC236}">
                <a16:creationId xmlns:a16="http://schemas.microsoft.com/office/drawing/2014/main" id="{60817A52-B891-4228-A61E-0C0A57632D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3540103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70BDA80-627C-422A-AFFD-B7F1DC0F77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653313" cy="6858000"/>
          </a:xfrm>
          <a:prstGeom prst="rect">
            <a:avLst/>
          </a:prstGeom>
          <a:solidFill>
            <a:schemeClr val="accent1"/>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2" name="Title 1">
            <a:extLst>
              <a:ext uri="{FF2B5EF4-FFF2-40B4-BE49-F238E27FC236}">
                <a16:creationId xmlns:a16="http://schemas.microsoft.com/office/drawing/2014/main" id="{5C1F8533-86A0-4221-9E40-C44D5AE92C0D}"/>
              </a:ext>
            </a:extLst>
          </p:cNvPr>
          <p:cNvSpPr>
            <a:spLocks noGrp="1"/>
          </p:cNvSpPr>
          <p:nvPr>
            <p:ph type="title"/>
          </p:nvPr>
        </p:nvSpPr>
        <p:spPr>
          <a:xfrm>
            <a:off x="-870" y="690879"/>
            <a:ext cx="4659709" cy="5557519"/>
          </a:xfrm>
        </p:spPr>
        <p:txBody>
          <a:bodyPr anchor="ctr">
            <a:normAutofit/>
          </a:bodyPr>
          <a:lstStyle/>
          <a:p>
            <a:pPr algn="r"/>
            <a:r>
              <a:rPr lang="en-US" sz="7200" b="1" dirty="0">
                <a:solidFill>
                  <a:srgbClr val="FFFFFF"/>
                </a:solidFill>
              </a:rPr>
              <a:t>Future Directions</a:t>
            </a:r>
            <a:br>
              <a:rPr lang="en-US" sz="7200" b="1" dirty="0">
                <a:solidFill>
                  <a:srgbClr val="FFFFFF"/>
                </a:solidFill>
              </a:rPr>
            </a:br>
            <a:r>
              <a:rPr lang="en-US" sz="7200" b="1" dirty="0">
                <a:solidFill>
                  <a:srgbClr val="FFFFFF"/>
                </a:solidFill>
              </a:rPr>
              <a:t>in </a:t>
            </a:r>
            <a:br>
              <a:rPr lang="en-US" sz="7200" b="1" dirty="0">
                <a:solidFill>
                  <a:srgbClr val="FFFFFF"/>
                </a:solidFill>
              </a:rPr>
            </a:br>
            <a:r>
              <a:rPr lang="en-US" sz="7200" b="1" dirty="0">
                <a:solidFill>
                  <a:srgbClr val="FFFFFF"/>
                </a:solidFill>
              </a:rPr>
              <a:t>Education</a:t>
            </a:r>
            <a:br>
              <a:rPr lang="en-US" dirty="0"/>
            </a:br>
            <a:endParaRPr lang="en-US" dirty="0">
              <a:solidFill>
                <a:srgbClr val="FFFFFF"/>
              </a:solidFill>
            </a:endParaRPr>
          </a:p>
        </p:txBody>
      </p:sp>
      <p:sp>
        <p:nvSpPr>
          <p:cNvPr id="3" name="Content Placeholder 2">
            <a:extLst>
              <a:ext uri="{FF2B5EF4-FFF2-40B4-BE49-F238E27FC236}">
                <a16:creationId xmlns:a16="http://schemas.microsoft.com/office/drawing/2014/main" id="{22B26DFB-5CF1-4DD0-BC8A-A7F90D71B173}"/>
              </a:ext>
            </a:extLst>
          </p:cNvPr>
          <p:cNvSpPr>
            <a:spLocks noGrp="1"/>
          </p:cNvSpPr>
          <p:nvPr>
            <p:ph idx="1"/>
          </p:nvPr>
        </p:nvSpPr>
        <p:spPr>
          <a:xfrm>
            <a:off x="5414233" y="754567"/>
            <a:ext cx="4947854" cy="6103433"/>
          </a:xfrm>
        </p:spPr>
        <p:txBody>
          <a:bodyPr vert="horz" lIns="91440" tIns="45720" rIns="91440" bIns="45720" rtlCol="0" anchor="ctr">
            <a:noAutofit/>
          </a:bodyPr>
          <a:lstStyle/>
          <a:p>
            <a:pPr>
              <a:lnSpc>
                <a:spcPct val="90000"/>
              </a:lnSpc>
            </a:pPr>
            <a:r>
              <a:rPr lang="en-US" sz="2400" b="1" dirty="0"/>
              <a:t>Hire representation – The racial gap between ESL learners, staff, instructors and managers is great</a:t>
            </a:r>
          </a:p>
          <a:p>
            <a:pPr>
              <a:lnSpc>
                <a:spcPct val="90000"/>
              </a:lnSpc>
            </a:pPr>
            <a:r>
              <a:rPr lang="en-US" sz="2400" b="1" dirty="0"/>
              <a:t>Follow up on unofficial gatekeepers – Potential Black students being turned away from the front desk and harassment from custodial staff</a:t>
            </a:r>
          </a:p>
          <a:p>
            <a:pPr>
              <a:lnSpc>
                <a:spcPct val="90000"/>
              </a:lnSpc>
            </a:pPr>
            <a:r>
              <a:rPr lang="en-US" sz="2400" b="1" dirty="0"/>
              <a:t>Indigenize curricula – residential schools closed in 1996 shortly before ESL classes expanded</a:t>
            </a:r>
            <a:endParaRPr lang="en-US" dirty="0"/>
          </a:p>
          <a:p>
            <a:pPr>
              <a:lnSpc>
                <a:spcPct val="90000"/>
              </a:lnSpc>
            </a:pPr>
            <a:endParaRPr lang="en-US" dirty="0"/>
          </a:p>
          <a:p>
            <a:pPr>
              <a:lnSpc>
                <a:spcPct val="90000"/>
              </a:lnSpc>
            </a:pPr>
            <a:endParaRPr lang="en-US" dirty="0"/>
          </a:p>
        </p:txBody>
      </p:sp>
    </p:spTree>
    <p:extLst>
      <p:ext uri="{BB962C8B-B14F-4D97-AF65-F5344CB8AC3E}">
        <p14:creationId xmlns:p14="http://schemas.microsoft.com/office/powerpoint/2010/main" val="23348345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052BEFF1-896C-45B1-B02C-96A6A1BC38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0BA768A8-4FED-4ED8-9E46-6BE72188EC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8389"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8" name="Freeform 36">
            <a:extLst>
              <a:ext uri="{FF2B5EF4-FFF2-40B4-BE49-F238E27FC236}">
                <a16:creationId xmlns:a16="http://schemas.microsoft.com/office/drawing/2014/main" id="{BB237A14-61B1-4C00-A670-5D8D68A866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87891"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2">
              <a:alpha val="20000"/>
            </a:schemeClr>
          </a:solidFill>
          <a:ln>
            <a:noFill/>
          </a:ln>
        </p:spPr>
        <p:txBody>
          <a:bodyPr rtlCol="0" anchor="ctr"/>
          <a:lstStyle/>
          <a:p>
            <a:pPr algn="ctr"/>
            <a:endParaRPr lang="en-US"/>
          </a:p>
        </p:txBody>
      </p:sp>
      <p:sp>
        <p:nvSpPr>
          <p:cNvPr id="6" name="Content Placeholder 5">
            <a:extLst>
              <a:ext uri="{FF2B5EF4-FFF2-40B4-BE49-F238E27FC236}">
                <a16:creationId xmlns:a16="http://schemas.microsoft.com/office/drawing/2014/main" id="{AB9F7B3A-DB5B-1144-8A9F-3B4DE2FC3FCA}"/>
              </a:ext>
            </a:extLst>
          </p:cNvPr>
          <p:cNvSpPr>
            <a:spLocks noGrp="1"/>
          </p:cNvSpPr>
          <p:nvPr>
            <p:ph idx="1"/>
          </p:nvPr>
        </p:nvSpPr>
        <p:spPr>
          <a:xfrm>
            <a:off x="0" y="1337310"/>
            <a:ext cx="7201088" cy="5314950"/>
          </a:xfrm>
        </p:spPr>
        <p:txBody>
          <a:bodyPr vert="horz" lIns="91440" tIns="45720" rIns="91440" bIns="45720" rtlCol="0">
            <a:normAutofit/>
          </a:bodyPr>
          <a:lstStyle/>
          <a:p>
            <a:pPr>
              <a:buFont typeface="Arial" panose="020B0604020202020204" pitchFamily="34" charset="0"/>
              <a:buChar char="•"/>
            </a:pPr>
            <a:r>
              <a:rPr lang="en-US" sz="3600" b="1" dirty="0"/>
              <a:t>Demographics in ESL </a:t>
            </a:r>
          </a:p>
          <a:p>
            <a:pPr>
              <a:buFont typeface="Arial" panose="020B0604020202020204" pitchFamily="34" charset="0"/>
              <a:buChar char="•"/>
            </a:pPr>
            <a:r>
              <a:rPr lang="en-US" sz="3600" b="1" dirty="0"/>
              <a:t>How the Canadian context has changed</a:t>
            </a:r>
          </a:p>
          <a:p>
            <a:pPr>
              <a:buFont typeface="Arial" panose="020B0604020202020204" pitchFamily="34" charset="0"/>
              <a:buChar char="•"/>
            </a:pPr>
            <a:r>
              <a:rPr lang="en-US" sz="3600" b="1" dirty="0">
                <a:ea typeface="+mj-lt"/>
                <a:cs typeface="+mj-lt"/>
              </a:rPr>
              <a:t>Anti-Black Racism and Islamophobia </a:t>
            </a:r>
          </a:p>
          <a:p>
            <a:pPr>
              <a:buFont typeface="Arial" panose="020B0604020202020204" pitchFamily="34" charset="0"/>
              <a:buChar char="•"/>
            </a:pPr>
            <a:r>
              <a:rPr lang="en-US" sz="3600" b="1" dirty="0"/>
              <a:t>Policy, practice and theory</a:t>
            </a:r>
          </a:p>
          <a:p>
            <a:pPr>
              <a:buFont typeface="Arial" panose="020B0604020202020204" pitchFamily="34" charset="0"/>
              <a:buChar char="•"/>
            </a:pPr>
            <a:r>
              <a:rPr lang="en-US" sz="3600" b="1" dirty="0"/>
              <a:t>Theory of Change Management </a:t>
            </a:r>
          </a:p>
          <a:p>
            <a:pPr marL="0" indent="0">
              <a:buNone/>
            </a:pPr>
            <a:endParaRPr lang="en-US" b="1" dirty="0"/>
          </a:p>
        </p:txBody>
      </p:sp>
      <p:sp>
        <p:nvSpPr>
          <p:cNvPr id="30" name="Freeform: Shape 29">
            <a:extLst>
              <a:ext uri="{FF2B5EF4-FFF2-40B4-BE49-F238E27FC236}">
                <a16:creationId xmlns:a16="http://schemas.microsoft.com/office/drawing/2014/main" id="{8598F259-6F54-47A3-8D13-1603D786A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201089" y="1"/>
            <a:ext cx="4990911"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50779D8F-54E5-804A-B809-CD88409B78B7}"/>
              </a:ext>
            </a:extLst>
          </p:cNvPr>
          <p:cNvSpPr>
            <a:spLocks noGrp="1"/>
          </p:cNvSpPr>
          <p:nvPr>
            <p:ph type="title"/>
          </p:nvPr>
        </p:nvSpPr>
        <p:spPr>
          <a:xfrm>
            <a:off x="7547364" y="0"/>
            <a:ext cx="4557006" cy="6857999"/>
          </a:xfrm>
        </p:spPr>
        <p:txBody>
          <a:bodyPr>
            <a:normAutofit/>
          </a:bodyPr>
          <a:lstStyle/>
          <a:p>
            <a:pPr algn="ctr"/>
            <a:r>
              <a:rPr lang="en-US" sz="6600" b="1" dirty="0">
                <a:solidFill>
                  <a:srgbClr val="FFFFFF"/>
                </a:solidFill>
              </a:rPr>
              <a:t>Major Points: Changes over the last 30 years </a:t>
            </a:r>
          </a:p>
        </p:txBody>
      </p:sp>
    </p:spTree>
    <p:extLst>
      <p:ext uri="{BB962C8B-B14F-4D97-AF65-F5344CB8AC3E}">
        <p14:creationId xmlns:p14="http://schemas.microsoft.com/office/powerpoint/2010/main" val="150735999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29787B81-C7DF-412B-A405-EF4454012D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picture containing text, book&#10;&#10;Description automatically generated">
            <a:extLst>
              <a:ext uri="{FF2B5EF4-FFF2-40B4-BE49-F238E27FC236}">
                <a16:creationId xmlns:a16="http://schemas.microsoft.com/office/drawing/2014/main" id="{2AB4439F-9DDB-4883-8F6B-3A39EFDFC877}"/>
              </a:ext>
            </a:extLst>
          </p:cNvPr>
          <p:cNvPicPr>
            <a:picLocks noChangeAspect="1"/>
          </p:cNvPicPr>
          <p:nvPr/>
        </p:nvPicPr>
        <p:blipFill rotWithShape="1">
          <a:blip r:embed="rId2">
            <a:alphaModFix amt="35000"/>
          </a:blip>
          <a:srcRect t="23818" r="1" b="34698"/>
          <a:stretch/>
        </p:blipFill>
        <p:spPr>
          <a:xfrm>
            <a:off x="0" y="7357"/>
            <a:ext cx="12191980" cy="6858000"/>
          </a:xfrm>
          <a:prstGeom prst="rect">
            <a:avLst/>
          </a:prstGeom>
        </p:spPr>
      </p:pic>
      <p:sp>
        <p:nvSpPr>
          <p:cNvPr id="2" name="Title 1">
            <a:extLst>
              <a:ext uri="{FF2B5EF4-FFF2-40B4-BE49-F238E27FC236}">
                <a16:creationId xmlns:a16="http://schemas.microsoft.com/office/drawing/2014/main" id="{1DD4826D-97EC-458C-B05B-4C8ACF05A2C6}"/>
              </a:ext>
            </a:extLst>
          </p:cNvPr>
          <p:cNvSpPr>
            <a:spLocks noGrp="1"/>
          </p:cNvSpPr>
          <p:nvPr>
            <p:ph type="title"/>
          </p:nvPr>
        </p:nvSpPr>
        <p:spPr>
          <a:xfrm>
            <a:off x="646111" y="-7357"/>
            <a:ext cx="9404723" cy="207210"/>
          </a:xfrm>
        </p:spPr>
        <p:txBody>
          <a:bodyPr vert="horz" lIns="91440" tIns="45720" rIns="91440" bIns="45720" rtlCol="0">
            <a:normAutofit fontScale="90000"/>
          </a:bodyPr>
          <a:lstStyle/>
          <a:p>
            <a:pPr>
              <a:lnSpc>
                <a:spcPct val="90000"/>
              </a:lnSpc>
            </a:pPr>
            <a:br>
              <a:rPr lang="en-US" sz="1700"/>
            </a:br>
            <a:endParaRPr lang="en-US" sz="1700"/>
          </a:p>
        </p:txBody>
      </p:sp>
      <p:sp>
        <p:nvSpPr>
          <p:cNvPr id="29" name="Content Placeholder 28">
            <a:extLst>
              <a:ext uri="{FF2B5EF4-FFF2-40B4-BE49-F238E27FC236}">
                <a16:creationId xmlns:a16="http://schemas.microsoft.com/office/drawing/2014/main" id="{423FA29E-2408-4E53-9682-0C195A241266}"/>
              </a:ext>
            </a:extLst>
          </p:cNvPr>
          <p:cNvSpPr>
            <a:spLocks noGrp="1"/>
          </p:cNvSpPr>
          <p:nvPr>
            <p:ph idx="1"/>
          </p:nvPr>
        </p:nvSpPr>
        <p:spPr>
          <a:xfrm>
            <a:off x="88259" y="5549462"/>
            <a:ext cx="11637109" cy="1093075"/>
          </a:xfrm>
        </p:spPr>
        <p:txBody>
          <a:bodyPr vert="horz" lIns="91440" tIns="45720" rIns="91440" bIns="45720" rtlCol="0" anchor="t">
            <a:normAutofit/>
          </a:bodyPr>
          <a:lstStyle/>
          <a:p>
            <a:pPr marL="0" indent="0">
              <a:buNone/>
            </a:pPr>
            <a:r>
              <a:rPr lang="en-US" b="1" dirty="0">
                <a:ea typeface="+mj-lt"/>
                <a:cs typeface="+mj-lt"/>
              </a:rPr>
              <a:t>The limits of tyrants are prescribed by the endurance of whom they oppress.</a:t>
            </a:r>
            <a:br>
              <a:rPr lang="en-US" dirty="0">
                <a:ea typeface="+mj-lt"/>
                <a:cs typeface="+mj-lt"/>
              </a:rPr>
            </a:br>
            <a:br>
              <a:rPr lang="en-US" dirty="0">
                <a:ea typeface="+mj-lt"/>
                <a:cs typeface="+mj-lt"/>
              </a:rPr>
            </a:br>
            <a:r>
              <a:rPr lang="en-US" b="1" dirty="0">
                <a:ea typeface="+mj-lt"/>
                <a:cs typeface="+mj-lt"/>
              </a:rPr>
              <a:t>Frederick Douglass (1818 – 1895)</a:t>
            </a:r>
            <a:endParaRPr lang="en-US" b="1" dirty="0"/>
          </a:p>
        </p:txBody>
      </p:sp>
    </p:spTree>
    <p:extLst>
      <p:ext uri="{BB962C8B-B14F-4D97-AF65-F5344CB8AC3E}">
        <p14:creationId xmlns:p14="http://schemas.microsoft.com/office/powerpoint/2010/main" val="41109263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C5E7ACC-2823-3644-A060-E82ACBE1B484}"/>
              </a:ext>
            </a:extLst>
          </p:cNvPr>
          <p:cNvSpPr>
            <a:spLocks noGrp="1"/>
          </p:cNvSpPr>
          <p:nvPr>
            <p:ph type="title"/>
          </p:nvPr>
        </p:nvSpPr>
        <p:spPr>
          <a:xfrm>
            <a:off x="187929" y="180640"/>
            <a:ext cx="9404723" cy="857922"/>
          </a:xfrm>
        </p:spPr>
        <p:txBody>
          <a:bodyPr/>
          <a:lstStyle/>
          <a:p>
            <a:r>
              <a:rPr lang="en-US" b="1" dirty="0"/>
              <a:t>References</a:t>
            </a:r>
          </a:p>
        </p:txBody>
      </p:sp>
      <p:sp>
        <p:nvSpPr>
          <p:cNvPr id="5" name="Content Placeholder 4">
            <a:extLst>
              <a:ext uri="{FF2B5EF4-FFF2-40B4-BE49-F238E27FC236}">
                <a16:creationId xmlns:a16="http://schemas.microsoft.com/office/drawing/2014/main" id="{9CCC81BD-2F8C-C044-9DD1-33D9DA241FB3}"/>
              </a:ext>
            </a:extLst>
          </p:cNvPr>
          <p:cNvSpPr>
            <a:spLocks noGrp="1"/>
          </p:cNvSpPr>
          <p:nvPr>
            <p:ph idx="1"/>
          </p:nvPr>
        </p:nvSpPr>
        <p:spPr>
          <a:xfrm>
            <a:off x="187930" y="1038562"/>
            <a:ext cx="12004070" cy="5819438"/>
          </a:xfrm>
        </p:spPr>
        <p:txBody>
          <a:bodyPr/>
          <a:lstStyle/>
          <a:p>
            <a:pPr marL="0" indent="0">
              <a:buNone/>
            </a:pPr>
            <a:endParaRPr lang="en-US" dirty="0"/>
          </a:p>
          <a:p>
            <a:pPr marL="0" indent="0">
              <a:buNone/>
            </a:pPr>
            <a:r>
              <a:rPr lang="en-US" dirty="0"/>
              <a:t>Crenshaw, K. (1989). Demarginalizing the Intersection of Race and Sex: A Black Feminist Critique of  Anti-discrimination Doctrine, Feminist Theory and Anti-racist Politics. </a:t>
            </a:r>
            <a:r>
              <a:rPr lang="en-CA" i="1" dirty="0"/>
              <a:t>University of Chicago Legal Forum, </a:t>
            </a:r>
            <a:r>
              <a:rPr lang="en-CA" dirty="0"/>
              <a:t>1(8), p139.  Retrieved from </a:t>
            </a:r>
            <a:r>
              <a:rPr lang="en-CA" dirty="0">
                <a:hlinkClick r:id="rId2">
                  <a:extLst>
                    <a:ext uri="{A12FA001-AC4F-418D-AE19-62706E023703}">
                      <ahyp:hlinkClr xmlns:ahyp="http://schemas.microsoft.com/office/drawing/2018/hyperlinkcolor" val="tx"/>
                    </a:ext>
                  </a:extLst>
                </a:hlinkClick>
              </a:rPr>
              <a:t>https://chicagounbound.uchicago.edu/cgi/viewcontent.cgi?article=1052&amp;context=uclf</a:t>
            </a:r>
            <a:endParaRPr lang="en-CA" dirty="0"/>
          </a:p>
          <a:p>
            <a:pPr marL="0" indent="0">
              <a:buNone/>
            </a:pPr>
            <a:endParaRPr lang="en-CA" dirty="0"/>
          </a:p>
          <a:p>
            <a:pPr marL="0" indent="0">
              <a:buNone/>
            </a:pPr>
            <a:r>
              <a:rPr lang="en-CA" dirty="0" err="1"/>
              <a:t>Kumashiro</a:t>
            </a:r>
            <a:r>
              <a:rPr lang="en-CA" dirty="0"/>
              <a:t>, K., Ali Baber, S., Richardson, E., Ricker‐Wilson, C. &amp; Wong, P. (2004) Preparing Teachers for Anti‐oppressive Education: International movements, </a:t>
            </a:r>
            <a:r>
              <a:rPr lang="en-CA" i="1" dirty="0"/>
              <a:t>Teaching Education, </a:t>
            </a:r>
            <a:r>
              <a:rPr lang="en-CA" dirty="0"/>
              <a:t>15(3), p. 257-275, DOI: 10.1080/1047621042000257199</a:t>
            </a:r>
          </a:p>
          <a:p>
            <a:pPr marL="0" indent="0">
              <a:buNone/>
            </a:pPr>
            <a:endParaRPr lang="en-CA" dirty="0"/>
          </a:p>
          <a:p>
            <a:pPr marL="0" indent="0">
              <a:buNone/>
            </a:pPr>
            <a:r>
              <a:rPr lang="en-CA" dirty="0" err="1"/>
              <a:t>Rowsell</a:t>
            </a:r>
            <a:r>
              <a:rPr lang="en-CA" dirty="0"/>
              <a:t>, J., </a:t>
            </a:r>
            <a:r>
              <a:rPr lang="en-CA" dirty="0" err="1"/>
              <a:t>Sztainbok</a:t>
            </a:r>
            <a:r>
              <a:rPr lang="en-CA" dirty="0"/>
              <a:t>, V. &amp;</a:t>
            </a:r>
            <a:r>
              <a:rPr lang="en-CA" dirty="0">
                <a:solidFill>
                  <a:srgbClr val="58C1BA"/>
                </a:solidFill>
              </a:rPr>
              <a:t> </a:t>
            </a:r>
            <a:r>
              <a:rPr lang="en-CA" dirty="0"/>
              <a:t>Blaney, J. (2008).  Losing Strangeness: Using Culture to Mediate ESL Teaching Language, </a:t>
            </a:r>
            <a:r>
              <a:rPr lang="en-CA" i="1" dirty="0"/>
              <a:t>Culture and Curriculum</a:t>
            </a:r>
            <a:r>
              <a:rPr lang="en-CA" dirty="0"/>
              <a:t>, 20(2), p, 140-154.  </a:t>
            </a:r>
            <a:r>
              <a:rPr lang="en-CA" u="sng" dirty="0">
                <a:hlinkClick r:id="rId3">
                  <a:extLst>
                    <a:ext uri="{A12FA001-AC4F-418D-AE19-62706E023703}">
                      <ahyp:hlinkClr xmlns:ahyp="http://schemas.microsoft.com/office/drawing/2018/hyperlinkcolor" val="tx"/>
                    </a:ext>
                  </a:extLst>
                </a:hlinkClick>
              </a:rPr>
              <a:t>https://doi.org/10.2167/lcc331.0</a:t>
            </a:r>
            <a:endParaRPr lang="en-CA" u="sng" dirty="0"/>
          </a:p>
          <a:p>
            <a:pPr marL="0" lvl="0" indent="0">
              <a:buNone/>
              <a:defRPr/>
            </a:pPr>
            <a:endParaRPr lang="en-CA" dirty="0"/>
          </a:p>
          <a:p>
            <a:pPr marL="0" lvl="0" indent="0">
              <a:buNone/>
              <a:defRPr/>
            </a:pPr>
            <a:endParaRPr lang="en-CA" u="sng" dirty="0"/>
          </a:p>
          <a:p>
            <a:pPr marL="0" indent="0">
              <a:buNone/>
            </a:pPr>
            <a:endParaRPr lang="en-CA" dirty="0"/>
          </a:p>
          <a:p>
            <a:pPr marL="0" indent="0">
              <a:buNone/>
            </a:pPr>
            <a:endParaRPr lang="en-CA" dirty="0"/>
          </a:p>
          <a:p>
            <a:pPr marL="0" indent="0">
              <a:buNone/>
            </a:pPr>
            <a:endParaRPr lang="en-CA"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42322268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FB733EE-514A-B04C-9990-C0194EB9C26F}"/>
              </a:ext>
            </a:extLst>
          </p:cNvPr>
          <p:cNvSpPr txBox="1"/>
          <p:nvPr/>
        </p:nvSpPr>
        <p:spPr>
          <a:xfrm>
            <a:off x="301083" y="356839"/>
            <a:ext cx="10125307" cy="3693319"/>
          </a:xfrm>
          <a:prstGeom prst="rect">
            <a:avLst/>
          </a:prstGeom>
          <a:noFill/>
        </p:spPr>
        <p:txBody>
          <a:bodyPr wrap="square" rtlCol="0">
            <a:spAutoFit/>
          </a:bodyPr>
          <a:lstStyle/>
          <a:p>
            <a:endParaRPr lang="en-US" dirty="0"/>
          </a:p>
          <a:p>
            <a:r>
              <a:rPr lang="en-CA" dirty="0"/>
              <a:t>Schiller, N., </a:t>
            </a:r>
            <a:r>
              <a:rPr lang="en-CA" dirty="0" err="1"/>
              <a:t>Basch</a:t>
            </a:r>
            <a:r>
              <a:rPr lang="en-CA" dirty="0"/>
              <a:t>, L., Blanc-</a:t>
            </a:r>
            <a:r>
              <a:rPr lang="en-CA" dirty="0" err="1"/>
              <a:t>Szanton</a:t>
            </a:r>
            <a:r>
              <a:rPr lang="en-CA" dirty="0"/>
              <a:t>, C. (1992).  Transnationalism: A New Analytic Framework for Understanding Migration. </a:t>
            </a:r>
            <a:r>
              <a:rPr lang="en-CA" i="1" dirty="0"/>
              <a:t>Annals of the New York Academy of Sciences,</a:t>
            </a:r>
            <a:r>
              <a:rPr lang="en-CA" dirty="0"/>
              <a:t> 645 (1), p.1-24. Retrieved from </a:t>
            </a:r>
            <a:r>
              <a:rPr lang="en-CA" u="sng" dirty="0"/>
              <a:t>https://</a:t>
            </a:r>
            <a:r>
              <a:rPr lang="en-CA" u="sng" dirty="0" err="1"/>
              <a:t>www.academia.edu</a:t>
            </a:r>
            <a:r>
              <a:rPr lang="en-CA" u="sng" dirty="0"/>
              <a:t>/457018/Transnationalism_A_New_Analytic_Framework_for_Understanding_Migration_and_A_Global_Perspective_on_Transnational_Migration_Theorizing_Migration_Without_Methodological_Nationalism_ </a:t>
            </a:r>
          </a:p>
          <a:p>
            <a:endParaRPr lang="en-US" dirty="0"/>
          </a:p>
          <a:p>
            <a:endParaRPr lang="en-US" dirty="0"/>
          </a:p>
          <a:p>
            <a:r>
              <a:rPr lang="en-US" dirty="0"/>
              <a:t>Senge, P. (1990). </a:t>
            </a:r>
            <a:r>
              <a:rPr lang="en-US" i="1" dirty="0"/>
              <a:t>The Fifth Discipline:  The art and practice</a:t>
            </a:r>
            <a:r>
              <a:rPr lang="en-CA" i="1" dirty="0"/>
              <a:t> of the learning organization.</a:t>
            </a:r>
          </a:p>
          <a:p>
            <a:r>
              <a:rPr lang="en-CA" dirty="0"/>
              <a:t>New York:  Currency Doubleday.  Retrieved from </a:t>
            </a:r>
            <a:r>
              <a:rPr lang="en-CA" dirty="0">
                <a:hlinkClick r:id="rId2"/>
              </a:rPr>
              <a:t>http://kmcenter.rid.go.th/kmc08/km_59/manual_59/Book6/The-Fifth-Discipline.pdf</a:t>
            </a:r>
            <a:endParaRPr lang="en-CA" dirty="0"/>
          </a:p>
          <a:p>
            <a:endParaRPr lang="en-US" dirty="0"/>
          </a:p>
        </p:txBody>
      </p:sp>
    </p:spTree>
    <p:extLst>
      <p:ext uri="{BB962C8B-B14F-4D97-AF65-F5344CB8AC3E}">
        <p14:creationId xmlns:p14="http://schemas.microsoft.com/office/powerpoint/2010/main" val="26260436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270BDA80-627C-422A-AFFD-B7F1DC0F77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653313" cy="6858000"/>
          </a:xfrm>
          <a:prstGeom prst="rect">
            <a:avLst/>
          </a:prstGeom>
          <a:solidFill>
            <a:schemeClr val="accent1"/>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3" name="Title 12"/>
          <p:cNvSpPr>
            <a:spLocks noGrp="1"/>
          </p:cNvSpPr>
          <p:nvPr>
            <p:ph type="title"/>
          </p:nvPr>
        </p:nvSpPr>
        <p:spPr>
          <a:xfrm>
            <a:off x="0" y="0"/>
            <a:ext cx="4653311" cy="6857999"/>
          </a:xfrm>
        </p:spPr>
        <p:txBody>
          <a:bodyPr anchor="ctr">
            <a:normAutofit/>
          </a:bodyPr>
          <a:lstStyle/>
          <a:p>
            <a:pPr algn="ctr"/>
            <a:r>
              <a:rPr lang="en-US" sz="8000" b="1" dirty="0">
                <a:solidFill>
                  <a:srgbClr val="FFFFFF"/>
                </a:solidFill>
              </a:rPr>
              <a:t>Who are we and how did we get here?</a:t>
            </a:r>
          </a:p>
        </p:txBody>
      </p:sp>
      <p:sp>
        <p:nvSpPr>
          <p:cNvPr id="14" name="Content Placeholder 13"/>
          <p:cNvSpPr>
            <a:spLocks noGrp="1"/>
          </p:cNvSpPr>
          <p:nvPr>
            <p:ph idx="1"/>
          </p:nvPr>
        </p:nvSpPr>
        <p:spPr>
          <a:xfrm>
            <a:off x="5101999" y="690880"/>
            <a:ext cx="4947854" cy="5557519"/>
          </a:xfrm>
        </p:spPr>
        <p:txBody>
          <a:bodyPr vert="horz" lIns="91440" tIns="45720" rIns="91440" bIns="45720" rtlCol="0" anchor="ctr">
            <a:normAutofit fontScale="85000" lnSpcReduction="20000"/>
          </a:bodyPr>
          <a:lstStyle/>
          <a:p>
            <a:pPr marL="0" indent="0">
              <a:buNone/>
            </a:pPr>
            <a:endParaRPr lang="en-US" b="1" dirty="0"/>
          </a:p>
          <a:p>
            <a:pPr>
              <a:buFont typeface="Arial" panose="020B0604020202020204" pitchFamily="34" charset="0"/>
              <a:buChar char="•"/>
            </a:pPr>
            <a:r>
              <a:rPr lang="en-US" sz="4000" b="1" dirty="0">
                <a:ea typeface="+mj-lt"/>
                <a:cs typeface="+mj-lt"/>
              </a:rPr>
              <a:t>Clientele – nationalistic to globalized</a:t>
            </a:r>
          </a:p>
          <a:p>
            <a:pPr>
              <a:buFont typeface="Arial" panose="020B0604020202020204" pitchFamily="34" charset="0"/>
              <a:buChar char="•"/>
            </a:pPr>
            <a:r>
              <a:rPr lang="en-US" sz="4000" b="1" dirty="0">
                <a:ea typeface="+mj-lt"/>
                <a:cs typeface="+mj-lt"/>
              </a:rPr>
              <a:t>Teacher Workforce – Canadian born native speakers to international educators</a:t>
            </a:r>
          </a:p>
          <a:p>
            <a:pPr>
              <a:buFont typeface="Arial" panose="020B0604020202020204" pitchFamily="34" charset="0"/>
              <a:buChar char="•"/>
            </a:pPr>
            <a:r>
              <a:rPr lang="en-US" sz="4000" b="1" dirty="0">
                <a:ea typeface="+mj-lt"/>
                <a:cs typeface="+mj-lt"/>
              </a:rPr>
              <a:t>Management – Managers to former instructors</a:t>
            </a:r>
            <a:endParaRPr lang="en-US" sz="4000" b="1" dirty="0"/>
          </a:p>
        </p:txBody>
      </p:sp>
    </p:spTree>
    <p:extLst>
      <p:ext uri="{BB962C8B-B14F-4D97-AF65-F5344CB8AC3E}">
        <p14:creationId xmlns:p14="http://schemas.microsoft.com/office/powerpoint/2010/main" val="165425530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20" name="Picture 19">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22" name="Oval 21">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24" name="Picture 23">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26" name="Picture 25">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8" name="Rectangle 27">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0" name="Rectangle 29">
            <a:extLst>
              <a:ext uri="{FF2B5EF4-FFF2-40B4-BE49-F238E27FC236}">
                <a16:creationId xmlns:a16="http://schemas.microsoft.com/office/drawing/2014/main" id="{757B325C-3E35-45CF-9D07-3BCB281F3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504381" y="3884"/>
            <a:ext cx="4784172" cy="6648161"/>
          </a:xfrm>
        </p:spPr>
        <p:txBody>
          <a:bodyPr vert="horz" lIns="91440" tIns="45720" rIns="91440" bIns="45720" rtlCol="0" anchor="b">
            <a:noAutofit/>
          </a:bodyPr>
          <a:lstStyle/>
          <a:p>
            <a:br>
              <a:rPr lang="en-US" sz="5400" b="1">
                <a:solidFill>
                  <a:srgbClr val="EBEBEB"/>
                </a:solidFill>
              </a:rPr>
            </a:br>
            <a:br>
              <a:rPr lang="en-US" sz="5400" b="1"/>
            </a:br>
            <a:br>
              <a:rPr lang="en-US" sz="4000" b="1"/>
            </a:br>
            <a:br>
              <a:rPr lang="en-US" sz="4000" b="1"/>
            </a:br>
            <a:br>
              <a:rPr lang="en-US" sz="7200" b="1"/>
            </a:br>
            <a:endParaRPr lang="en-US" sz="4000" b="1" i="0" kern="1200">
              <a:solidFill>
                <a:srgbClr val="EBEBEB"/>
              </a:solidFill>
              <a:latin typeface="+mj-lt"/>
            </a:endParaRPr>
          </a:p>
        </p:txBody>
      </p:sp>
      <p:sp>
        <p:nvSpPr>
          <p:cNvPr id="32" name="Freeform 36">
            <a:extLst>
              <a:ext uri="{FF2B5EF4-FFF2-40B4-BE49-F238E27FC236}">
                <a16:creationId xmlns:a16="http://schemas.microsoft.com/office/drawing/2014/main" id="{C24BEC42-AFF3-40D1-93A2-A27A42E1E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463681"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34" name="Freeform: Shape 33">
            <a:extLst>
              <a:ext uri="{FF2B5EF4-FFF2-40B4-BE49-F238E27FC236}">
                <a16:creationId xmlns:a16="http://schemas.microsoft.com/office/drawing/2014/main" id="{608F427C-1EC9-4280-9367-F2B3AA063E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809954" cy="6858000"/>
          </a:xfrm>
          <a:custGeom>
            <a:avLst/>
            <a:gdLst>
              <a:gd name="connsiteX0" fmla="*/ 6465239 w 7809954"/>
              <a:gd name="connsiteY0" fmla="*/ 0 h 6858000"/>
              <a:gd name="connsiteX1" fmla="*/ 7808777 w 7809954"/>
              <a:gd name="connsiteY1" fmla="*/ 0 h 6858000"/>
              <a:gd name="connsiteX2" fmla="*/ 7783732 w 7809954"/>
              <a:gd name="connsiteY2" fmla="*/ 155676 h 6858000"/>
              <a:gd name="connsiteX3" fmla="*/ 7759863 w 7809954"/>
              <a:gd name="connsiteY3" fmla="*/ 310667 h 6858000"/>
              <a:gd name="connsiteX4" fmla="*/ 7736499 w 7809954"/>
              <a:gd name="connsiteY4" fmla="*/ 466344 h 6858000"/>
              <a:gd name="connsiteX5" fmla="*/ 7716496 w 7809954"/>
              <a:gd name="connsiteY5" fmla="*/ 622706 h 6858000"/>
              <a:gd name="connsiteX6" fmla="*/ 7696325 w 7809954"/>
              <a:gd name="connsiteY6" fmla="*/ 778383 h 6858000"/>
              <a:gd name="connsiteX7" fmla="*/ 7677499 w 7809954"/>
              <a:gd name="connsiteY7" fmla="*/ 934745 h 6858000"/>
              <a:gd name="connsiteX8" fmla="*/ 7661363 w 7809954"/>
              <a:gd name="connsiteY8" fmla="*/ 1089050 h 6858000"/>
              <a:gd name="connsiteX9" fmla="*/ 7646067 w 7809954"/>
              <a:gd name="connsiteY9" fmla="*/ 1245413 h 6858000"/>
              <a:gd name="connsiteX10" fmla="*/ 7632115 w 7809954"/>
              <a:gd name="connsiteY10" fmla="*/ 1401089 h 6858000"/>
              <a:gd name="connsiteX11" fmla="*/ 7620013 w 7809954"/>
              <a:gd name="connsiteY11" fmla="*/ 1554023 h 6858000"/>
              <a:gd name="connsiteX12" fmla="*/ 7607910 w 7809954"/>
              <a:gd name="connsiteY12" fmla="*/ 1709013 h 6858000"/>
              <a:gd name="connsiteX13" fmla="*/ 7597825 w 7809954"/>
              <a:gd name="connsiteY13" fmla="*/ 1861947 h 6858000"/>
              <a:gd name="connsiteX14" fmla="*/ 7589925 w 7809954"/>
              <a:gd name="connsiteY14" fmla="*/ 2014880 h 6858000"/>
              <a:gd name="connsiteX15" fmla="*/ 7581688 w 7809954"/>
              <a:gd name="connsiteY15" fmla="*/ 2167128 h 6858000"/>
              <a:gd name="connsiteX16" fmla="*/ 7574797 w 7809954"/>
              <a:gd name="connsiteY16" fmla="*/ 2318004 h 6858000"/>
              <a:gd name="connsiteX17" fmla="*/ 7569922 w 7809954"/>
              <a:gd name="connsiteY17" fmla="*/ 2467508 h 6858000"/>
              <a:gd name="connsiteX18" fmla="*/ 7565720 w 7809954"/>
              <a:gd name="connsiteY18" fmla="*/ 2617013 h 6858000"/>
              <a:gd name="connsiteX19" fmla="*/ 7561686 w 7809954"/>
              <a:gd name="connsiteY19" fmla="*/ 2765145 h 6858000"/>
              <a:gd name="connsiteX20" fmla="*/ 7559837 w 7809954"/>
              <a:gd name="connsiteY20" fmla="*/ 2911221 h 6858000"/>
              <a:gd name="connsiteX21" fmla="*/ 7557820 w 7809954"/>
              <a:gd name="connsiteY21" fmla="*/ 3057296 h 6858000"/>
              <a:gd name="connsiteX22" fmla="*/ 7556811 w 7809954"/>
              <a:gd name="connsiteY22" fmla="*/ 3201314 h 6858000"/>
              <a:gd name="connsiteX23" fmla="*/ 7557820 w 7809954"/>
              <a:gd name="connsiteY23" fmla="*/ 3343960 h 6858000"/>
              <a:gd name="connsiteX24" fmla="*/ 7557820 w 7809954"/>
              <a:gd name="connsiteY24" fmla="*/ 3485235 h 6858000"/>
              <a:gd name="connsiteX25" fmla="*/ 7559837 w 7809954"/>
              <a:gd name="connsiteY25" fmla="*/ 3625138 h 6858000"/>
              <a:gd name="connsiteX26" fmla="*/ 7562862 w 7809954"/>
              <a:gd name="connsiteY26" fmla="*/ 3762298 h 6858000"/>
              <a:gd name="connsiteX27" fmla="*/ 7565720 w 7809954"/>
              <a:gd name="connsiteY27" fmla="*/ 3898087 h 6858000"/>
              <a:gd name="connsiteX28" fmla="*/ 7568914 w 7809954"/>
              <a:gd name="connsiteY28" fmla="*/ 4031132 h 6858000"/>
              <a:gd name="connsiteX29" fmla="*/ 7573788 w 7809954"/>
              <a:gd name="connsiteY29" fmla="*/ 4163491 h 6858000"/>
              <a:gd name="connsiteX30" fmla="*/ 7578999 w 7809954"/>
              <a:gd name="connsiteY30" fmla="*/ 4293793 h 6858000"/>
              <a:gd name="connsiteX31" fmla="*/ 7583705 w 7809954"/>
              <a:gd name="connsiteY31" fmla="*/ 4421352 h 6858000"/>
              <a:gd name="connsiteX32" fmla="*/ 7596985 w 7809954"/>
              <a:gd name="connsiteY32" fmla="*/ 4670298 h 6858000"/>
              <a:gd name="connsiteX33" fmla="*/ 7611104 w 7809954"/>
              <a:gd name="connsiteY33" fmla="*/ 4908956 h 6858000"/>
              <a:gd name="connsiteX34" fmla="*/ 7625896 w 7809954"/>
              <a:gd name="connsiteY34" fmla="*/ 5138013 h 6858000"/>
              <a:gd name="connsiteX35" fmla="*/ 7642201 w 7809954"/>
              <a:gd name="connsiteY35" fmla="*/ 5354726 h 6858000"/>
              <a:gd name="connsiteX36" fmla="*/ 7659178 w 7809954"/>
              <a:gd name="connsiteY36" fmla="*/ 5561838 h 6858000"/>
              <a:gd name="connsiteX37" fmla="*/ 7677499 w 7809954"/>
              <a:gd name="connsiteY37" fmla="*/ 5753862 h 6858000"/>
              <a:gd name="connsiteX38" fmla="*/ 7695485 w 7809954"/>
              <a:gd name="connsiteY38" fmla="*/ 5934227 h 6858000"/>
              <a:gd name="connsiteX39" fmla="*/ 7713470 w 7809954"/>
              <a:gd name="connsiteY39" fmla="*/ 6100191 h 6858000"/>
              <a:gd name="connsiteX40" fmla="*/ 7730447 w 7809954"/>
              <a:gd name="connsiteY40" fmla="*/ 6252438 h 6858000"/>
              <a:gd name="connsiteX41" fmla="*/ 7746584 w 7809954"/>
              <a:gd name="connsiteY41" fmla="*/ 6387541 h 6858000"/>
              <a:gd name="connsiteX42" fmla="*/ 7761880 w 7809954"/>
              <a:gd name="connsiteY42" fmla="*/ 6509613 h 6858000"/>
              <a:gd name="connsiteX43" fmla="*/ 7774655 w 7809954"/>
              <a:gd name="connsiteY43" fmla="*/ 6612483 h 6858000"/>
              <a:gd name="connsiteX44" fmla="*/ 7786757 w 7809954"/>
              <a:gd name="connsiteY44" fmla="*/ 6698894 h 6858000"/>
              <a:gd name="connsiteX45" fmla="*/ 7804071 w 7809954"/>
              <a:gd name="connsiteY45" fmla="*/ 6817538 h 6858000"/>
              <a:gd name="connsiteX46" fmla="*/ 7809954 w 7809954"/>
              <a:gd name="connsiteY46" fmla="*/ 6858000 h 6858000"/>
              <a:gd name="connsiteX47" fmla="*/ 7157124 w 7809954"/>
              <a:gd name="connsiteY47" fmla="*/ 6858000 h 6858000"/>
              <a:gd name="connsiteX48" fmla="*/ 7157124 w 7809954"/>
              <a:gd name="connsiteY48" fmla="*/ 6858000 h 6858000"/>
              <a:gd name="connsiteX49" fmla="*/ 0 w 7809954"/>
              <a:gd name="connsiteY49" fmla="*/ 6858000 h 6858000"/>
              <a:gd name="connsiteX50" fmla="*/ 0 w 7809954"/>
              <a:gd name="connsiteY50" fmla="*/ 0 h 6858000"/>
              <a:gd name="connsiteX51" fmla="*/ 6465239 w 7809954"/>
              <a:gd name="connsiteY5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809954" h="6858000">
                <a:moveTo>
                  <a:pt x="6465239" y="0"/>
                </a:moveTo>
                <a:lnTo>
                  <a:pt x="7808777" y="0"/>
                </a:lnTo>
                <a:lnTo>
                  <a:pt x="7783732" y="155676"/>
                </a:lnTo>
                <a:lnTo>
                  <a:pt x="7759863" y="310667"/>
                </a:lnTo>
                <a:lnTo>
                  <a:pt x="7736499" y="466344"/>
                </a:lnTo>
                <a:lnTo>
                  <a:pt x="7716496" y="622706"/>
                </a:lnTo>
                <a:lnTo>
                  <a:pt x="7696325" y="778383"/>
                </a:lnTo>
                <a:lnTo>
                  <a:pt x="7677499" y="934745"/>
                </a:lnTo>
                <a:lnTo>
                  <a:pt x="7661363" y="1089050"/>
                </a:lnTo>
                <a:lnTo>
                  <a:pt x="7646067" y="1245413"/>
                </a:lnTo>
                <a:lnTo>
                  <a:pt x="7632115" y="1401089"/>
                </a:lnTo>
                <a:lnTo>
                  <a:pt x="7620013" y="1554023"/>
                </a:lnTo>
                <a:lnTo>
                  <a:pt x="7607910" y="1709013"/>
                </a:lnTo>
                <a:lnTo>
                  <a:pt x="7597825" y="1861947"/>
                </a:lnTo>
                <a:lnTo>
                  <a:pt x="7589925" y="2014880"/>
                </a:lnTo>
                <a:lnTo>
                  <a:pt x="7581688" y="2167128"/>
                </a:lnTo>
                <a:lnTo>
                  <a:pt x="7574797" y="2318004"/>
                </a:lnTo>
                <a:lnTo>
                  <a:pt x="7569922" y="2467508"/>
                </a:lnTo>
                <a:lnTo>
                  <a:pt x="7565720" y="2617013"/>
                </a:lnTo>
                <a:lnTo>
                  <a:pt x="7561686" y="2765145"/>
                </a:lnTo>
                <a:lnTo>
                  <a:pt x="7559837" y="2911221"/>
                </a:lnTo>
                <a:lnTo>
                  <a:pt x="7557820" y="3057296"/>
                </a:lnTo>
                <a:lnTo>
                  <a:pt x="7556811" y="3201314"/>
                </a:lnTo>
                <a:lnTo>
                  <a:pt x="7557820" y="3343960"/>
                </a:lnTo>
                <a:lnTo>
                  <a:pt x="7557820" y="3485235"/>
                </a:lnTo>
                <a:lnTo>
                  <a:pt x="7559837" y="3625138"/>
                </a:lnTo>
                <a:lnTo>
                  <a:pt x="7562862" y="3762298"/>
                </a:lnTo>
                <a:lnTo>
                  <a:pt x="7565720" y="3898087"/>
                </a:lnTo>
                <a:lnTo>
                  <a:pt x="7568914" y="4031132"/>
                </a:lnTo>
                <a:lnTo>
                  <a:pt x="7573788" y="4163491"/>
                </a:lnTo>
                <a:lnTo>
                  <a:pt x="7578999" y="4293793"/>
                </a:lnTo>
                <a:lnTo>
                  <a:pt x="7583705" y="4421352"/>
                </a:lnTo>
                <a:lnTo>
                  <a:pt x="7596985" y="4670298"/>
                </a:lnTo>
                <a:lnTo>
                  <a:pt x="7611104" y="4908956"/>
                </a:lnTo>
                <a:lnTo>
                  <a:pt x="7625896" y="5138013"/>
                </a:lnTo>
                <a:lnTo>
                  <a:pt x="7642201" y="5354726"/>
                </a:lnTo>
                <a:lnTo>
                  <a:pt x="7659178" y="5561838"/>
                </a:lnTo>
                <a:lnTo>
                  <a:pt x="7677499" y="5753862"/>
                </a:lnTo>
                <a:lnTo>
                  <a:pt x="7695485" y="5934227"/>
                </a:lnTo>
                <a:lnTo>
                  <a:pt x="7713470" y="6100191"/>
                </a:lnTo>
                <a:lnTo>
                  <a:pt x="7730447" y="6252438"/>
                </a:lnTo>
                <a:lnTo>
                  <a:pt x="7746584" y="6387541"/>
                </a:lnTo>
                <a:lnTo>
                  <a:pt x="7761880" y="6509613"/>
                </a:lnTo>
                <a:lnTo>
                  <a:pt x="7774655" y="6612483"/>
                </a:lnTo>
                <a:lnTo>
                  <a:pt x="7786757" y="6698894"/>
                </a:lnTo>
                <a:lnTo>
                  <a:pt x="7804071" y="6817538"/>
                </a:lnTo>
                <a:lnTo>
                  <a:pt x="7809954" y="6858000"/>
                </a:lnTo>
                <a:lnTo>
                  <a:pt x="7157124" y="6858000"/>
                </a:lnTo>
                <a:lnTo>
                  <a:pt x="7157124" y="6858000"/>
                </a:lnTo>
                <a:lnTo>
                  <a:pt x="0" y="6858000"/>
                </a:lnTo>
                <a:lnTo>
                  <a:pt x="0" y="0"/>
                </a:lnTo>
                <a:lnTo>
                  <a:pt x="646523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Rectangle 35">
            <a:extLst>
              <a:ext uri="{FF2B5EF4-FFF2-40B4-BE49-F238E27FC236}">
                <a16:creationId xmlns:a16="http://schemas.microsoft.com/office/drawing/2014/main" id="{F98810A7-E114-447A-A7D6-69B27CFB56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13" name="Picture 13" descr="Chart, line chart&#10;&#10;Description automatically generated">
            <a:extLst>
              <a:ext uri="{FF2B5EF4-FFF2-40B4-BE49-F238E27FC236}">
                <a16:creationId xmlns:a16="http://schemas.microsoft.com/office/drawing/2014/main" id="{F2B4362D-182A-4E43-B659-6715F4E52491}"/>
              </a:ext>
            </a:extLst>
          </p:cNvPr>
          <p:cNvPicPr>
            <a:picLocks noGrp="1" noChangeAspect="1"/>
          </p:cNvPicPr>
          <p:nvPr>
            <p:ph idx="1"/>
          </p:nvPr>
        </p:nvPicPr>
        <p:blipFill>
          <a:blip r:embed="rId7"/>
          <a:stretch>
            <a:fillRect/>
          </a:stretch>
        </p:blipFill>
        <p:spPr>
          <a:xfrm>
            <a:off x="111892" y="172301"/>
            <a:ext cx="7219567" cy="6398335"/>
          </a:xfrm>
          <a:prstGeom prst="rect">
            <a:avLst/>
          </a:prstGeom>
          <a:effectLst/>
        </p:spPr>
      </p:pic>
      <p:sp>
        <p:nvSpPr>
          <p:cNvPr id="3" name="TextBox 2">
            <a:extLst>
              <a:ext uri="{FF2B5EF4-FFF2-40B4-BE49-F238E27FC236}">
                <a16:creationId xmlns:a16="http://schemas.microsoft.com/office/drawing/2014/main" id="{3C6B452C-052E-41C2-AC5C-E225321D8E02}"/>
              </a:ext>
            </a:extLst>
          </p:cNvPr>
          <p:cNvSpPr txBox="1"/>
          <p:nvPr/>
        </p:nvSpPr>
        <p:spPr>
          <a:xfrm>
            <a:off x="7677303" y="62753"/>
            <a:ext cx="4784171" cy="67403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7200" b="1" dirty="0">
                <a:solidFill>
                  <a:srgbClr val="EBEBEB"/>
                </a:solidFill>
              </a:rPr>
              <a:t>Hate crimes </a:t>
            </a:r>
          </a:p>
          <a:p>
            <a:r>
              <a:rPr lang="en-US" sz="7200" b="1" dirty="0">
                <a:solidFill>
                  <a:srgbClr val="EBEBEB"/>
                </a:solidFill>
              </a:rPr>
              <a:t>in</a:t>
            </a:r>
            <a:r>
              <a:rPr lang="en-US" sz="7200" b="1" dirty="0">
                <a:solidFill>
                  <a:srgbClr val="EBEBEB"/>
                </a:solidFill>
                <a:ea typeface="+mn-lt"/>
                <a:cs typeface="+mn-lt"/>
              </a:rPr>
              <a:t> </a:t>
            </a:r>
            <a:endParaRPr lang="en-US" sz="7200" dirty="0">
              <a:solidFill>
                <a:srgbClr val="000000"/>
              </a:solidFill>
              <a:ea typeface="+mn-lt"/>
              <a:cs typeface="+mn-lt"/>
            </a:endParaRPr>
          </a:p>
          <a:p>
            <a:r>
              <a:rPr lang="en-US" sz="7200" b="1" dirty="0">
                <a:solidFill>
                  <a:srgbClr val="EBEBEB"/>
                </a:solidFill>
                <a:ea typeface="+mn-lt"/>
                <a:cs typeface="+mn-lt"/>
              </a:rPr>
              <a:t>Canada</a:t>
            </a:r>
            <a:endParaRPr lang="en-US" sz="7200" dirty="0">
              <a:solidFill>
                <a:srgbClr val="000000"/>
              </a:solidFill>
            </a:endParaRPr>
          </a:p>
          <a:p>
            <a:r>
              <a:rPr lang="en-US" sz="7200" b="1" dirty="0">
                <a:solidFill>
                  <a:srgbClr val="FFFFFF"/>
                </a:solidFill>
              </a:rPr>
              <a:t>increased by</a:t>
            </a:r>
            <a:r>
              <a:rPr lang="en-US" sz="7200" dirty="0"/>
              <a:t>​</a:t>
            </a:r>
            <a:r>
              <a:rPr lang="en-US" sz="7200" dirty="0">
                <a:solidFill>
                  <a:srgbClr val="000000"/>
                </a:solidFill>
              </a:rPr>
              <a:t> </a:t>
            </a:r>
            <a:r>
              <a:rPr lang="en-US" sz="7200" b="1" dirty="0">
                <a:solidFill>
                  <a:srgbClr val="C00000"/>
                </a:solidFill>
              </a:rPr>
              <a:t>207% </a:t>
            </a:r>
            <a:endParaRPr lang="en-US" sz="7200" dirty="0">
              <a:solidFill>
                <a:srgbClr val="C00000"/>
              </a:solidFill>
            </a:endParaRPr>
          </a:p>
        </p:txBody>
      </p:sp>
    </p:spTree>
    <p:extLst>
      <p:ext uri="{BB962C8B-B14F-4D97-AF65-F5344CB8AC3E}">
        <p14:creationId xmlns:p14="http://schemas.microsoft.com/office/powerpoint/2010/main" val="401027861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93F6D-D315-48AC-A143-A9F0A7118856}"/>
              </a:ext>
            </a:extLst>
          </p:cNvPr>
          <p:cNvSpPr>
            <a:spLocks noGrp="1"/>
          </p:cNvSpPr>
          <p:nvPr>
            <p:ph type="title"/>
          </p:nvPr>
        </p:nvSpPr>
        <p:spPr>
          <a:xfrm>
            <a:off x="171659" y="107662"/>
            <a:ext cx="9879175" cy="969209"/>
          </a:xfrm>
        </p:spPr>
        <p:txBody>
          <a:bodyPr/>
          <a:lstStyle/>
          <a:p>
            <a:r>
              <a:rPr lang="en-US" sz="7200" b="1"/>
              <a:t>Anti-Black Racism</a:t>
            </a:r>
          </a:p>
        </p:txBody>
      </p:sp>
      <p:pic>
        <p:nvPicPr>
          <p:cNvPr id="4" name="Picture 4" descr="Chart, bar chart&#10;&#10;Description automatically generated">
            <a:extLst>
              <a:ext uri="{FF2B5EF4-FFF2-40B4-BE49-F238E27FC236}">
                <a16:creationId xmlns:a16="http://schemas.microsoft.com/office/drawing/2014/main" id="{2BF288A8-5424-459F-9731-83B28B5E384C}"/>
              </a:ext>
            </a:extLst>
          </p:cNvPr>
          <p:cNvPicPr>
            <a:picLocks noGrp="1" noChangeAspect="1"/>
          </p:cNvPicPr>
          <p:nvPr>
            <p:ph idx="1"/>
          </p:nvPr>
        </p:nvPicPr>
        <p:blipFill>
          <a:blip r:embed="rId3"/>
          <a:stretch>
            <a:fillRect/>
          </a:stretch>
        </p:blipFill>
        <p:spPr>
          <a:xfrm>
            <a:off x="167462" y="1249309"/>
            <a:ext cx="11882167" cy="5515153"/>
          </a:xfrm>
        </p:spPr>
      </p:pic>
    </p:spTree>
    <p:extLst>
      <p:ext uri="{BB962C8B-B14F-4D97-AF65-F5344CB8AC3E}">
        <p14:creationId xmlns:p14="http://schemas.microsoft.com/office/powerpoint/2010/main" val="33789371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0F239-5C2E-448B-9AE7-956CA7DF24A2}"/>
              </a:ext>
            </a:extLst>
          </p:cNvPr>
          <p:cNvSpPr>
            <a:spLocks noGrp="1"/>
          </p:cNvSpPr>
          <p:nvPr>
            <p:ph type="title"/>
          </p:nvPr>
        </p:nvSpPr>
        <p:spPr>
          <a:xfrm>
            <a:off x="-72756" y="7021"/>
            <a:ext cx="10885590" cy="1012341"/>
          </a:xfrm>
        </p:spPr>
        <p:txBody>
          <a:bodyPr/>
          <a:lstStyle/>
          <a:p>
            <a:r>
              <a:rPr lang="en-US" sz="6600" b="1"/>
              <a:t> Islamophobia in Toronto</a:t>
            </a:r>
          </a:p>
        </p:txBody>
      </p:sp>
      <p:pic>
        <p:nvPicPr>
          <p:cNvPr id="4" name="Picture 4">
            <a:hlinkClick r:id="" action="ppaction://media"/>
            <a:extLst>
              <a:ext uri="{FF2B5EF4-FFF2-40B4-BE49-F238E27FC236}">
                <a16:creationId xmlns:a16="http://schemas.microsoft.com/office/drawing/2014/main" id="{C0866EFA-4270-4A46-8590-FA65F09CD7F6}"/>
              </a:ext>
            </a:extLst>
          </p:cNvPr>
          <p:cNvPicPr>
            <a:picLocks noGrp="1" noRot="1" noChangeAspect="1"/>
          </p:cNvPicPr>
          <p:nvPr>
            <p:ph idx="1"/>
            <a:videoFile r:link="rId1"/>
          </p:nvPr>
        </p:nvPicPr>
        <p:blipFill>
          <a:blip r:embed="rId4"/>
          <a:stretch>
            <a:fillRect/>
          </a:stretch>
        </p:blipFill>
        <p:spPr>
          <a:xfrm>
            <a:off x="142248" y="1213945"/>
            <a:ext cx="11717545" cy="5542470"/>
          </a:xfrm>
        </p:spPr>
      </p:pic>
    </p:spTree>
    <p:extLst>
      <p:ext uri="{BB962C8B-B14F-4D97-AF65-F5344CB8AC3E}">
        <p14:creationId xmlns:p14="http://schemas.microsoft.com/office/powerpoint/2010/main" val="33977532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7000"/>
                <a:hueMod val="88000"/>
                <a:satMod val="130000"/>
                <a:lumMod val="124000"/>
              </a:schemeClr>
            </a:gs>
            <a:gs pos="100000">
              <a:schemeClr val="bg2">
                <a:tint val="96000"/>
                <a:shade val="88000"/>
                <a:hueMod val="108000"/>
                <a:satMod val="164000"/>
                <a:lumMod val="76000"/>
              </a:schemeClr>
            </a:gs>
          </a:gsLst>
          <a:path path="circle">
            <a:fillToRect l="45000" t="65000" r="125000" b="100000"/>
          </a:path>
        </a:gradFill>
        <a:effectLst/>
      </p:bgPr>
    </p:bg>
    <p:spTree>
      <p:nvGrpSpPr>
        <p:cNvPr id="1" name=""/>
        <p:cNvGrpSpPr/>
        <p:nvPr/>
      </p:nvGrpSpPr>
      <p:grpSpPr>
        <a:xfrm>
          <a:off x="0" y="0"/>
          <a:ext cx="0" cy="0"/>
          <a:chOff x="0" y="0"/>
          <a:chExt cx="0" cy="0"/>
        </a:xfrm>
      </p:grpSpPr>
      <p:pic>
        <p:nvPicPr>
          <p:cNvPr id="95" name="Picture 94">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97" name="Picture 96">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99" name="Oval 98">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01" name="Picture 100">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3" name="Picture 102">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05" name="Rectangle 104">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07" name="Rectangle 106">
            <a:extLst>
              <a:ext uri="{FF2B5EF4-FFF2-40B4-BE49-F238E27FC236}">
                <a16:creationId xmlns:a16="http://schemas.microsoft.com/office/drawing/2014/main" id="{C28D0172-F2E0-4763-9C35-F022664959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
            <a:ext cx="12191695" cy="4730744"/>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16">
            <a:extLst>
              <a:ext uri="{FF2B5EF4-FFF2-40B4-BE49-F238E27FC236}">
                <a16:creationId xmlns:a16="http://schemas.microsoft.com/office/drawing/2014/main" id="{9F2851FB-E841-4509-8A6D-A416376EA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3753695"/>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a:solidFill>
                <a:schemeClr val="tx1"/>
              </a:solidFill>
            </a:endParaRPr>
          </a:p>
        </p:txBody>
      </p:sp>
      <p:sp useBgFill="1">
        <p:nvSpPr>
          <p:cNvPr id="111" name="Freeform: Shape 110">
            <a:extLst>
              <a:ext uri="{FF2B5EF4-FFF2-40B4-BE49-F238E27FC236}">
                <a16:creationId xmlns:a16="http://schemas.microsoft.com/office/drawing/2014/main" id="{DF6FB2B2-CE21-407F-B22E-302DADC2C3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55533"/>
            <a:ext cx="12192000" cy="2802467"/>
          </a:xfrm>
          <a:custGeom>
            <a:avLst/>
            <a:gdLst>
              <a:gd name="connsiteX0" fmla="*/ 1 w 12192000"/>
              <a:gd name="connsiteY0" fmla="*/ 0 h 2802467"/>
              <a:gd name="connsiteX1" fmla="*/ 71932 w 12192000"/>
              <a:gd name="connsiteY1" fmla="*/ 12261 h 2802467"/>
              <a:gd name="connsiteX2" fmla="*/ 282848 w 12192000"/>
              <a:gd name="connsiteY2" fmla="*/ 48342 h 2802467"/>
              <a:gd name="connsiteX3" fmla="*/ 436464 w 12192000"/>
              <a:gd name="connsiteY3" fmla="*/ 73565 h 2802467"/>
              <a:gd name="connsiteX4" fmla="*/ 619339 w 12192000"/>
              <a:gd name="connsiteY4" fmla="*/ 100188 h 2802467"/>
              <a:gd name="connsiteX5" fmla="*/ 836351 w 12192000"/>
              <a:gd name="connsiteY5" fmla="*/ 132066 h 2802467"/>
              <a:gd name="connsiteX6" fmla="*/ 1076528 w 12192000"/>
              <a:gd name="connsiteY6" fmla="*/ 165696 h 2802467"/>
              <a:gd name="connsiteX7" fmla="*/ 1347183 w 12192000"/>
              <a:gd name="connsiteY7" fmla="*/ 201077 h 2802467"/>
              <a:gd name="connsiteX8" fmla="*/ 1642223 w 12192000"/>
              <a:gd name="connsiteY8" fmla="*/ 238560 h 2802467"/>
              <a:gd name="connsiteX9" fmla="*/ 1962864 w 12192000"/>
              <a:gd name="connsiteY9" fmla="*/ 276043 h 2802467"/>
              <a:gd name="connsiteX10" fmla="*/ 2304232 w 12192000"/>
              <a:gd name="connsiteY10" fmla="*/ 314226 h 2802467"/>
              <a:gd name="connsiteX11" fmla="*/ 2672421 w 12192000"/>
              <a:gd name="connsiteY11" fmla="*/ 349608 h 2802467"/>
              <a:gd name="connsiteX12" fmla="*/ 3057678 w 12192000"/>
              <a:gd name="connsiteY12" fmla="*/ 383587 h 2802467"/>
              <a:gd name="connsiteX13" fmla="*/ 3464881 w 12192000"/>
              <a:gd name="connsiteY13" fmla="*/ 414415 h 2802467"/>
              <a:gd name="connsiteX14" fmla="*/ 3889152 w 12192000"/>
              <a:gd name="connsiteY14" fmla="*/ 443840 h 2802467"/>
              <a:gd name="connsiteX15" fmla="*/ 4331710 w 12192000"/>
              <a:gd name="connsiteY15" fmla="*/ 471515 h 2802467"/>
              <a:gd name="connsiteX16" fmla="*/ 4558476 w 12192000"/>
              <a:gd name="connsiteY16" fmla="*/ 481323 h 2802467"/>
              <a:gd name="connsiteX17" fmla="*/ 4790118 w 12192000"/>
              <a:gd name="connsiteY17" fmla="*/ 492183 h 2802467"/>
              <a:gd name="connsiteX18" fmla="*/ 5025418 w 12192000"/>
              <a:gd name="connsiteY18" fmla="*/ 502342 h 2802467"/>
              <a:gd name="connsiteX19" fmla="*/ 5261937 w 12192000"/>
              <a:gd name="connsiteY19" fmla="*/ 508998 h 2802467"/>
              <a:gd name="connsiteX20" fmla="*/ 5503332 w 12192000"/>
              <a:gd name="connsiteY20" fmla="*/ 514953 h 2802467"/>
              <a:gd name="connsiteX21" fmla="*/ 5747166 w 12192000"/>
              <a:gd name="connsiteY21" fmla="*/ 521259 h 2802467"/>
              <a:gd name="connsiteX22" fmla="*/ 5995877 w 12192000"/>
              <a:gd name="connsiteY22" fmla="*/ 525462 h 2802467"/>
              <a:gd name="connsiteX23" fmla="*/ 6247026 w 12192000"/>
              <a:gd name="connsiteY23" fmla="*/ 525462 h 2802467"/>
              <a:gd name="connsiteX24" fmla="*/ 6500613 w 12192000"/>
              <a:gd name="connsiteY24" fmla="*/ 527564 h 2802467"/>
              <a:gd name="connsiteX25" fmla="*/ 6756639 w 12192000"/>
              <a:gd name="connsiteY25" fmla="*/ 525462 h 2802467"/>
              <a:gd name="connsiteX26" fmla="*/ 7016322 w 12192000"/>
              <a:gd name="connsiteY26" fmla="*/ 521259 h 2802467"/>
              <a:gd name="connsiteX27" fmla="*/ 7276005 w 12192000"/>
              <a:gd name="connsiteY27" fmla="*/ 517405 h 2802467"/>
              <a:gd name="connsiteX28" fmla="*/ 7539345 w 12192000"/>
              <a:gd name="connsiteY28" fmla="*/ 508998 h 2802467"/>
              <a:gd name="connsiteX29" fmla="*/ 7805124 w 12192000"/>
              <a:gd name="connsiteY29" fmla="*/ 500240 h 2802467"/>
              <a:gd name="connsiteX30" fmla="*/ 8070903 w 12192000"/>
              <a:gd name="connsiteY30" fmla="*/ 490081 h 2802467"/>
              <a:gd name="connsiteX31" fmla="*/ 8339121 w 12192000"/>
              <a:gd name="connsiteY31" fmla="*/ 475719 h 2802467"/>
              <a:gd name="connsiteX32" fmla="*/ 8609776 w 12192000"/>
              <a:gd name="connsiteY32" fmla="*/ 458553 h 2802467"/>
              <a:gd name="connsiteX33" fmla="*/ 8881651 w 12192000"/>
              <a:gd name="connsiteY33" fmla="*/ 442089 h 2802467"/>
              <a:gd name="connsiteX34" fmla="*/ 9153526 w 12192000"/>
              <a:gd name="connsiteY34" fmla="*/ 421070 h 2802467"/>
              <a:gd name="connsiteX35" fmla="*/ 9429058 w 12192000"/>
              <a:gd name="connsiteY35" fmla="*/ 395848 h 2802467"/>
              <a:gd name="connsiteX36" fmla="*/ 9700933 w 12192000"/>
              <a:gd name="connsiteY36" fmla="*/ 370626 h 2802467"/>
              <a:gd name="connsiteX37" fmla="*/ 9977684 w 12192000"/>
              <a:gd name="connsiteY37" fmla="*/ 341550 h 2802467"/>
              <a:gd name="connsiteX38" fmla="*/ 10255655 w 12192000"/>
              <a:gd name="connsiteY38" fmla="*/ 309672 h 2802467"/>
              <a:gd name="connsiteX39" fmla="*/ 10529968 w 12192000"/>
              <a:gd name="connsiteY39" fmla="*/ 276043 h 2802467"/>
              <a:gd name="connsiteX40" fmla="*/ 10807939 w 12192000"/>
              <a:gd name="connsiteY40" fmla="*/ 236808 h 2802467"/>
              <a:gd name="connsiteX41" fmla="*/ 11084690 w 12192000"/>
              <a:gd name="connsiteY41" fmla="*/ 194771 h 2802467"/>
              <a:gd name="connsiteX42" fmla="*/ 11362661 w 12192000"/>
              <a:gd name="connsiteY42" fmla="*/ 153085 h 2802467"/>
              <a:gd name="connsiteX43" fmla="*/ 11639412 w 12192000"/>
              <a:gd name="connsiteY43" fmla="*/ 104392 h 2802467"/>
              <a:gd name="connsiteX44" fmla="*/ 11914945 w 12192000"/>
              <a:gd name="connsiteY44" fmla="*/ 54648 h 2802467"/>
              <a:gd name="connsiteX45" fmla="*/ 12191696 w 12192000"/>
              <a:gd name="connsiteY45" fmla="*/ 2452 h 2802467"/>
              <a:gd name="connsiteX46" fmla="*/ 12191696 w 12192000"/>
              <a:gd name="connsiteY46" fmla="*/ 2236410 h 2802467"/>
              <a:gd name="connsiteX47" fmla="*/ 12192000 w 12192000"/>
              <a:gd name="connsiteY47" fmla="*/ 2236410 h 2802467"/>
              <a:gd name="connsiteX48" fmla="*/ 12192000 w 12192000"/>
              <a:gd name="connsiteY48" fmla="*/ 2802467 h 2802467"/>
              <a:gd name="connsiteX49" fmla="*/ 12191696 w 12192000"/>
              <a:gd name="connsiteY49" fmla="*/ 2802467 h 2802467"/>
              <a:gd name="connsiteX50" fmla="*/ 0 w 12192000"/>
              <a:gd name="connsiteY50" fmla="*/ 2802467 h 2802467"/>
              <a:gd name="connsiteX51" fmla="*/ 0 w 12192000"/>
              <a:gd name="connsiteY51" fmla="*/ 2236410 h 2802467"/>
              <a:gd name="connsiteX52" fmla="*/ 1 w 12192000"/>
              <a:gd name="connsiteY52" fmla="*/ 2236410 h 280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192000" h="2802467">
                <a:moveTo>
                  <a:pt x="1" y="0"/>
                </a:moveTo>
                <a:lnTo>
                  <a:pt x="71932" y="12261"/>
                </a:lnTo>
                <a:lnTo>
                  <a:pt x="282848" y="48342"/>
                </a:lnTo>
                <a:lnTo>
                  <a:pt x="436464" y="73565"/>
                </a:lnTo>
                <a:lnTo>
                  <a:pt x="619339" y="100188"/>
                </a:lnTo>
                <a:lnTo>
                  <a:pt x="836351" y="132066"/>
                </a:lnTo>
                <a:lnTo>
                  <a:pt x="1076528" y="165696"/>
                </a:lnTo>
                <a:lnTo>
                  <a:pt x="1347183" y="201077"/>
                </a:lnTo>
                <a:lnTo>
                  <a:pt x="1642223" y="238560"/>
                </a:lnTo>
                <a:lnTo>
                  <a:pt x="1962864" y="276043"/>
                </a:lnTo>
                <a:lnTo>
                  <a:pt x="2304232" y="314226"/>
                </a:lnTo>
                <a:lnTo>
                  <a:pt x="2672421" y="349608"/>
                </a:lnTo>
                <a:lnTo>
                  <a:pt x="3057678" y="383587"/>
                </a:lnTo>
                <a:lnTo>
                  <a:pt x="3464881" y="414415"/>
                </a:lnTo>
                <a:lnTo>
                  <a:pt x="3889152" y="443840"/>
                </a:lnTo>
                <a:lnTo>
                  <a:pt x="4331710" y="471515"/>
                </a:lnTo>
                <a:lnTo>
                  <a:pt x="4558476" y="481323"/>
                </a:lnTo>
                <a:lnTo>
                  <a:pt x="4790118" y="492183"/>
                </a:lnTo>
                <a:lnTo>
                  <a:pt x="5025418" y="502342"/>
                </a:lnTo>
                <a:lnTo>
                  <a:pt x="5261937" y="508998"/>
                </a:lnTo>
                <a:lnTo>
                  <a:pt x="5503332" y="514953"/>
                </a:lnTo>
                <a:lnTo>
                  <a:pt x="5747166" y="521259"/>
                </a:lnTo>
                <a:lnTo>
                  <a:pt x="5995877" y="525462"/>
                </a:lnTo>
                <a:lnTo>
                  <a:pt x="6247026" y="525462"/>
                </a:lnTo>
                <a:lnTo>
                  <a:pt x="6500613" y="527564"/>
                </a:lnTo>
                <a:lnTo>
                  <a:pt x="6756639" y="525462"/>
                </a:lnTo>
                <a:lnTo>
                  <a:pt x="7016322" y="521259"/>
                </a:lnTo>
                <a:lnTo>
                  <a:pt x="7276005" y="517405"/>
                </a:lnTo>
                <a:lnTo>
                  <a:pt x="7539345" y="508998"/>
                </a:lnTo>
                <a:lnTo>
                  <a:pt x="7805124" y="500240"/>
                </a:lnTo>
                <a:lnTo>
                  <a:pt x="8070903" y="490081"/>
                </a:lnTo>
                <a:lnTo>
                  <a:pt x="8339121" y="475719"/>
                </a:lnTo>
                <a:lnTo>
                  <a:pt x="8609776" y="458553"/>
                </a:lnTo>
                <a:lnTo>
                  <a:pt x="8881651" y="442089"/>
                </a:lnTo>
                <a:lnTo>
                  <a:pt x="9153526" y="421070"/>
                </a:lnTo>
                <a:lnTo>
                  <a:pt x="9429058" y="395848"/>
                </a:lnTo>
                <a:lnTo>
                  <a:pt x="9700933" y="370626"/>
                </a:lnTo>
                <a:lnTo>
                  <a:pt x="9977684" y="341550"/>
                </a:lnTo>
                <a:lnTo>
                  <a:pt x="10255655" y="309672"/>
                </a:lnTo>
                <a:lnTo>
                  <a:pt x="10529968" y="276043"/>
                </a:lnTo>
                <a:lnTo>
                  <a:pt x="10807939" y="236808"/>
                </a:lnTo>
                <a:lnTo>
                  <a:pt x="11084690" y="194771"/>
                </a:lnTo>
                <a:lnTo>
                  <a:pt x="11362661" y="153085"/>
                </a:lnTo>
                <a:lnTo>
                  <a:pt x="11639412" y="104392"/>
                </a:lnTo>
                <a:lnTo>
                  <a:pt x="11914945" y="54648"/>
                </a:lnTo>
                <a:lnTo>
                  <a:pt x="12191696" y="2452"/>
                </a:lnTo>
                <a:lnTo>
                  <a:pt x="12191696" y="2236410"/>
                </a:lnTo>
                <a:lnTo>
                  <a:pt x="12192000" y="2236410"/>
                </a:lnTo>
                <a:lnTo>
                  <a:pt x="12192000" y="2802467"/>
                </a:lnTo>
                <a:lnTo>
                  <a:pt x="12191696" y="2802467"/>
                </a:lnTo>
                <a:lnTo>
                  <a:pt x="0" y="2802467"/>
                </a:lnTo>
                <a:lnTo>
                  <a:pt x="0" y="2236410"/>
                </a:lnTo>
                <a:lnTo>
                  <a:pt x="1" y="2236410"/>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FE6CBC-D495-4CB7-A0F1-550B08790D1B}"/>
              </a:ext>
            </a:extLst>
          </p:cNvPr>
          <p:cNvSpPr>
            <a:spLocks noGrp="1"/>
          </p:cNvSpPr>
          <p:nvPr>
            <p:ph type="title" idx="4294967295"/>
          </p:nvPr>
        </p:nvSpPr>
        <p:spPr>
          <a:xfrm>
            <a:off x="-199061" y="336024"/>
            <a:ext cx="12259442" cy="6039924"/>
          </a:xfrm>
        </p:spPr>
        <p:txBody>
          <a:bodyPr vert="horz" lIns="91440" tIns="45720" rIns="91440" bIns="45720" rtlCol="0" anchor="b">
            <a:noAutofit/>
          </a:bodyPr>
          <a:lstStyle/>
          <a:p>
            <a:pPr algn="ctr">
              <a:lnSpc>
                <a:spcPct val="90000"/>
              </a:lnSpc>
            </a:pPr>
            <a:r>
              <a:rPr lang="en-US" sz="7200" b="1" i="0" kern="1200">
                <a:solidFill>
                  <a:srgbClr val="FFFFFF"/>
                </a:solidFill>
                <a:latin typeface="+mj-lt"/>
                <a:ea typeface="+mj-ea"/>
                <a:cs typeface="+mj-cs"/>
              </a:rPr>
              <a:t>Should language learning providers help students deal with racism in Canada?</a:t>
            </a:r>
            <a:br>
              <a:rPr lang="en-US" sz="7200" b="1"/>
            </a:br>
            <a:br>
              <a:rPr lang="en-US" sz="7200" b="1"/>
            </a:br>
            <a:r>
              <a:rPr lang="en-US" sz="7200" b="1">
                <a:solidFill>
                  <a:srgbClr val="C00000"/>
                </a:solidFill>
              </a:rPr>
              <a:t>Yes/No</a:t>
            </a:r>
          </a:p>
        </p:txBody>
      </p:sp>
    </p:spTree>
    <p:extLst>
      <p:ext uri="{BB962C8B-B14F-4D97-AF65-F5344CB8AC3E}">
        <p14:creationId xmlns:p14="http://schemas.microsoft.com/office/powerpoint/2010/main" val="2413207278"/>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83" name="Picture 71">
            <a:extLst>
              <a:ext uri="{FF2B5EF4-FFF2-40B4-BE49-F238E27FC236}">
                <a16:creationId xmlns:a16="http://schemas.microsoft.com/office/drawing/2014/main" id="{DF19BAF3-7E20-4B9D-B544-BABAEEA1FA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85" name="Picture 73">
            <a:extLst>
              <a:ext uri="{FF2B5EF4-FFF2-40B4-BE49-F238E27FC236}">
                <a16:creationId xmlns:a16="http://schemas.microsoft.com/office/drawing/2014/main" id="{950648F4-ABCD-4DF0-8641-76CFB235472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87" name="Oval 75">
            <a:extLst>
              <a:ext uri="{FF2B5EF4-FFF2-40B4-BE49-F238E27FC236}">
                <a16:creationId xmlns:a16="http://schemas.microsoft.com/office/drawing/2014/main" id="{989BE678-777B-482A-A616-FEDC47B16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89" name="Picture 77">
            <a:extLst>
              <a:ext uri="{FF2B5EF4-FFF2-40B4-BE49-F238E27FC236}">
                <a16:creationId xmlns:a16="http://schemas.microsoft.com/office/drawing/2014/main" id="{CF1EB4BD-9C7E-4AA3-9681-C7EB0DA625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90" name="Picture 79">
            <a:extLst>
              <a:ext uri="{FF2B5EF4-FFF2-40B4-BE49-F238E27FC236}">
                <a16:creationId xmlns:a16="http://schemas.microsoft.com/office/drawing/2014/main" id="{94AAE3AA-3759-4D28-B0EF-575F25A514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91" name="Rectangle 81">
            <a:extLst>
              <a:ext uri="{FF2B5EF4-FFF2-40B4-BE49-F238E27FC236}">
                <a16:creationId xmlns:a16="http://schemas.microsoft.com/office/drawing/2014/main" id="{D28BE0C3-2102-4820-B88B-A448B184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92" name="Rectangle 83">
            <a:extLst>
              <a:ext uri="{FF2B5EF4-FFF2-40B4-BE49-F238E27FC236}">
                <a16:creationId xmlns:a16="http://schemas.microsoft.com/office/drawing/2014/main" id="{C8A3C342-1D03-412F-8DD3-BF519E8E0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le 1">
            <a:extLst>
              <a:ext uri="{FF2B5EF4-FFF2-40B4-BE49-F238E27FC236}">
                <a16:creationId xmlns:a16="http://schemas.microsoft.com/office/drawing/2014/main" id="{A5FB0DAD-431B-403C-A223-597AA3467EF2}"/>
              </a:ext>
            </a:extLst>
          </p:cNvPr>
          <p:cNvSpPr>
            <a:spLocks noGrp="1"/>
          </p:cNvSpPr>
          <p:nvPr>
            <p:ph type="title"/>
          </p:nvPr>
        </p:nvSpPr>
        <p:spPr>
          <a:xfrm>
            <a:off x="4908725" y="122039"/>
            <a:ext cx="6968033" cy="1544304"/>
          </a:xfrm>
        </p:spPr>
        <p:txBody>
          <a:bodyPr vert="horz" lIns="91440" tIns="45720" rIns="91440" bIns="45720" rtlCol="0" anchor="t">
            <a:normAutofit/>
          </a:bodyPr>
          <a:lstStyle/>
          <a:p>
            <a:r>
              <a:rPr lang="en-US" b="1"/>
              <a:t>Limitations of Policy:</a:t>
            </a:r>
            <a:br>
              <a:rPr lang="en-US" b="1"/>
            </a:br>
            <a:r>
              <a:rPr lang="en-US" b="1"/>
              <a:t>Scenario #1</a:t>
            </a:r>
          </a:p>
        </p:txBody>
      </p:sp>
      <p:sp>
        <p:nvSpPr>
          <p:cNvPr id="93" name="Freeform 31">
            <a:extLst>
              <a:ext uri="{FF2B5EF4-FFF2-40B4-BE49-F238E27FC236}">
                <a16:creationId xmlns:a16="http://schemas.microsoft.com/office/drawing/2014/main" id="{81CC9B02-E087-4350-AEBD-2C3CF001A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28375" y="-1573"/>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5" name="Picture 5" descr="A person standing in a room&#10;&#10;Description automatically generated">
            <a:extLst>
              <a:ext uri="{FF2B5EF4-FFF2-40B4-BE49-F238E27FC236}">
                <a16:creationId xmlns:a16="http://schemas.microsoft.com/office/drawing/2014/main" id="{5A321C96-9D25-4657-912B-ACAE7535F332}"/>
              </a:ext>
            </a:extLst>
          </p:cNvPr>
          <p:cNvPicPr>
            <a:picLocks noChangeAspect="1"/>
          </p:cNvPicPr>
          <p:nvPr/>
        </p:nvPicPr>
        <p:blipFill rotWithShape="1">
          <a:blip r:embed="rId8"/>
          <a:srcRect l="3336"/>
          <a:stretch/>
        </p:blipFill>
        <p:spPr>
          <a:xfrm>
            <a:off x="3" y="10"/>
            <a:ext cx="4971922" cy="3428990"/>
          </a:xfrm>
          <a:custGeom>
            <a:avLst/>
            <a:gdLst/>
            <a:ahLst/>
            <a:cxnLst/>
            <a:rect l="l" t="t" r="r" b="b"/>
            <a:pathLst>
              <a:path w="4971922" h="3429000">
                <a:moveTo>
                  <a:pt x="3628384" y="0"/>
                </a:moveTo>
                <a:lnTo>
                  <a:pt x="4971922" y="0"/>
                </a:lnTo>
                <a:lnTo>
                  <a:pt x="4946877" y="155677"/>
                </a:lnTo>
                <a:lnTo>
                  <a:pt x="4923008" y="310668"/>
                </a:lnTo>
                <a:lnTo>
                  <a:pt x="4899644" y="466344"/>
                </a:lnTo>
                <a:lnTo>
                  <a:pt x="4879641" y="622707"/>
                </a:lnTo>
                <a:lnTo>
                  <a:pt x="4859470" y="778383"/>
                </a:lnTo>
                <a:lnTo>
                  <a:pt x="4840644" y="934746"/>
                </a:lnTo>
                <a:lnTo>
                  <a:pt x="4824508" y="1089051"/>
                </a:lnTo>
                <a:lnTo>
                  <a:pt x="4809212" y="1245413"/>
                </a:lnTo>
                <a:lnTo>
                  <a:pt x="4795260" y="1401090"/>
                </a:lnTo>
                <a:lnTo>
                  <a:pt x="4783158" y="1554023"/>
                </a:lnTo>
                <a:lnTo>
                  <a:pt x="4771055" y="1709014"/>
                </a:lnTo>
                <a:lnTo>
                  <a:pt x="4760970" y="1861947"/>
                </a:lnTo>
                <a:lnTo>
                  <a:pt x="4753070" y="2014881"/>
                </a:lnTo>
                <a:lnTo>
                  <a:pt x="4744833" y="2167128"/>
                </a:lnTo>
                <a:lnTo>
                  <a:pt x="4737942" y="2318004"/>
                </a:lnTo>
                <a:lnTo>
                  <a:pt x="4733067" y="2467509"/>
                </a:lnTo>
                <a:lnTo>
                  <a:pt x="4728865" y="2617013"/>
                </a:lnTo>
                <a:lnTo>
                  <a:pt x="4724831" y="2765146"/>
                </a:lnTo>
                <a:lnTo>
                  <a:pt x="4722982" y="2911221"/>
                </a:lnTo>
                <a:lnTo>
                  <a:pt x="4720965" y="3057297"/>
                </a:lnTo>
                <a:lnTo>
                  <a:pt x="4719956" y="3201315"/>
                </a:lnTo>
                <a:lnTo>
                  <a:pt x="4720965" y="3343961"/>
                </a:lnTo>
                <a:lnTo>
                  <a:pt x="4720965" y="3429000"/>
                </a:lnTo>
                <a:lnTo>
                  <a:pt x="0" y="3429000"/>
                </a:lnTo>
                <a:lnTo>
                  <a:pt x="0" y="1"/>
                </a:lnTo>
                <a:lnTo>
                  <a:pt x="3628384" y="1"/>
                </a:lnTo>
                <a:close/>
              </a:path>
            </a:pathLst>
          </a:custGeom>
        </p:spPr>
      </p:pic>
      <p:sp>
        <p:nvSpPr>
          <p:cNvPr id="88" name="Rectangle 87">
            <a:extLst>
              <a:ext uri="{FF2B5EF4-FFF2-40B4-BE49-F238E27FC236}">
                <a16:creationId xmlns:a16="http://schemas.microsoft.com/office/drawing/2014/main" id="{D6F18ACE-6E82-4ADC-8A2F-A1771B309B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0" name="Content Placeholder 9">
            <a:extLst>
              <a:ext uri="{FF2B5EF4-FFF2-40B4-BE49-F238E27FC236}">
                <a16:creationId xmlns:a16="http://schemas.microsoft.com/office/drawing/2014/main" id="{FC3363DC-366C-4F30-B9AC-CCF417AB59C9}"/>
              </a:ext>
            </a:extLst>
          </p:cNvPr>
          <p:cNvSpPr>
            <a:spLocks noGrp="1"/>
          </p:cNvSpPr>
          <p:nvPr>
            <p:ph sz="half" idx="1"/>
          </p:nvPr>
        </p:nvSpPr>
        <p:spPr>
          <a:xfrm>
            <a:off x="4908726" y="1263435"/>
            <a:ext cx="7197090" cy="5716593"/>
          </a:xfrm>
        </p:spPr>
        <p:txBody>
          <a:bodyPr vert="horz" lIns="91440" tIns="45720" rIns="91440" bIns="45720" rtlCol="0" anchor="t">
            <a:noAutofit/>
          </a:bodyPr>
          <a:lstStyle/>
          <a:p>
            <a:pPr marL="0" indent="0">
              <a:lnSpc>
                <a:spcPct val="90000"/>
              </a:lnSpc>
            </a:pPr>
            <a:endParaRPr lang="en-US" sz="1400" dirty="0"/>
          </a:p>
          <a:p>
            <a:pPr>
              <a:lnSpc>
                <a:spcPct val="90000"/>
              </a:lnSpc>
              <a:buFont typeface="Arial" panose="020B0604020202020204" pitchFamily="34" charset="0"/>
              <a:buChar char="•"/>
            </a:pPr>
            <a:r>
              <a:rPr lang="en-US" sz="2400" b="1" dirty="0"/>
              <a:t>A group of predominantly affluent White seniors who had been playing badminton together for the better part of a decade in the Con. Ed. Program at the local school enjoyed staying late after class.  </a:t>
            </a:r>
          </a:p>
          <a:p>
            <a:pPr>
              <a:lnSpc>
                <a:spcPct val="90000"/>
              </a:lnSpc>
              <a:buFont typeface="Arial" panose="020B0604020202020204" pitchFamily="34" charset="0"/>
              <a:buChar char="•"/>
            </a:pPr>
            <a:endParaRPr lang="en-US" sz="2400" b="1" dirty="0"/>
          </a:p>
          <a:p>
            <a:pPr>
              <a:lnSpc>
                <a:spcPct val="90000"/>
              </a:lnSpc>
              <a:buFont typeface="Arial" panose="020B0604020202020204" pitchFamily="34" charset="0"/>
              <a:buChar char="•"/>
            </a:pPr>
            <a:r>
              <a:rPr lang="en-US" sz="2400" b="1" dirty="0"/>
              <a:t>The custodian who is Black was required to set the alarm by 10:00 pm.  When he asked the seniors to leave, one woman called him a racially charge anti-Black word.  He responded by calling her a sexist word. </a:t>
            </a:r>
            <a:r>
              <a:rPr lang="en-US" sz="2800" b="1" dirty="0"/>
              <a:t> </a:t>
            </a:r>
          </a:p>
          <a:p>
            <a:pPr marL="0" indent="0">
              <a:lnSpc>
                <a:spcPct val="90000"/>
              </a:lnSpc>
              <a:buNone/>
            </a:pPr>
            <a:endParaRPr lang="en-US" sz="2000" b="1" dirty="0"/>
          </a:p>
          <a:p>
            <a:pPr marL="0" indent="0">
              <a:lnSpc>
                <a:spcPct val="90000"/>
              </a:lnSpc>
            </a:pPr>
            <a:endParaRPr lang="en-US" sz="2400" b="1" dirty="0"/>
          </a:p>
        </p:txBody>
      </p:sp>
      <p:pic>
        <p:nvPicPr>
          <p:cNvPr id="6" name="Picture 6" descr="Text, whiteboard&#10;&#10;Description automatically generated">
            <a:extLst>
              <a:ext uri="{FF2B5EF4-FFF2-40B4-BE49-F238E27FC236}">
                <a16:creationId xmlns:a16="http://schemas.microsoft.com/office/drawing/2014/main" id="{56149A56-A643-464C-8701-8104A705669D}"/>
              </a:ext>
            </a:extLst>
          </p:cNvPr>
          <p:cNvPicPr>
            <a:picLocks noGrp="1" noChangeAspect="1"/>
          </p:cNvPicPr>
          <p:nvPr>
            <p:ph sz="half" idx="2"/>
          </p:nvPr>
        </p:nvPicPr>
        <p:blipFill rotWithShape="1">
          <a:blip r:embed="rId9"/>
          <a:srcRect b="52245"/>
          <a:stretch/>
        </p:blipFill>
        <p:spPr>
          <a:xfrm>
            <a:off x="20" y="3428999"/>
            <a:ext cx="4973079" cy="3429001"/>
          </a:xfrm>
          <a:custGeom>
            <a:avLst/>
            <a:gdLst/>
            <a:ahLst/>
            <a:cxnLst/>
            <a:rect l="l" t="t" r="r" b="b"/>
            <a:pathLst>
              <a:path w="4973099" h="3429001">
                <a:moveTo>
                  <a:pt x="0" y="0"/>
                </a:moveTo>
                <a:lnTo>
                  <a:pt x="4720965" y="0"/>
                </a:lnTo>
                <a:lnTo>
                  <a:pt x="4720965" y="56236"/>
                </a:lnTo>
                <a:lnTo>
                  <a:pt x="4722982" y="196139"/>
                </a:lnTo>
                <a:lnTo>
                  <a:pt x="4726007" y="333299"/>
                </a:lnTo>
                <a:lnTo>
                  <a:pt x="4728865" y="469087"/>
                </a:lnTo>
                <a:lnTo>
                  <a:pt x="4732059" y="602133"/>
                </a:lnTo>
                <a:lnTo>
                  <a:pt x="4736933" y="734492"/>
                </a:lnTo>
                <a:lnTo>
                  <a:pt x="4742144" y="864793"/>
                </a:lnTo>
                <a:lnTo>
                  <a:pt x="4746850" y="992352"/>
                </a:lnTo>
                <a:lnTo>
                  <a:pt x="4760130" y="1241298"/>
                </a:lnTo>
                <a:lnTo>
                  <a:pt x="4774249" y="1479956"/>
                </a:lnTo>
                <a:lnTo>
                  <a:pt x="4789041" y="1709013"/>
                </a:lnTo>
                <a:lnTo>
                  <a:pt x="4805346" y="1925726"/>
                </a:lnTo>
                <a:lnTo>
                  <a:pt x="4822323" y="2132838"/>
                </a:lnTo>
                <a:lnTo>
                  <a:pt x="4840644" y="2324862"/>
                </a:lnTo>
                <a:lnTo>
                  <a:pt x="4858630" y="2505227"/>
                </a:lnTo>
                <a:lnTo>
                  <a:pt x="4876615" y="2671191"/>
                </a:lnTo>
                <a:lnTo>
                  <a:pt x="4893592" y="2823438"/>
                </a:lnTo>
                <a:lnTo>
                  <a:pt x="4909729" y="2958541"/>
                </a:lnTo>
                <a:lnTo>
                  <a:pt x="4925025" y="3080613"/>
                </a:lnTo>
                <a:lnTo>
                  <a:pt x="4937800" y="3183483"/>
                </a:lnTo>
                <a:lnTo>
                  <a:pt x="4949902" y="3269894"/>
                </a:lnTo>
                <a:lnTo>
                  <a:pt x="4967216" y="3388538"/>
                </a:lnTo>
                <a:lnTo>
                  <a:pt x="4973099" y="3429000"/>
                </a:lnTo>
                <a:lnTo>
                  <a:pt x="4075210" y="3429000"/>
                </a:lnTo>
                <a:lnTo>
                  <a:pt x="4075210" y="3429001"/>
                </a:lnTo>
                <a:lnTo>
                  <a:pt x="0" y="3429001"/>
                </a:lnTo>
                <a:close/>
              </a:path>
            </a:pathLst>
          </a:custGeom>
        </p:spPr>
      </p:pic>
    </p:spTree>
    <p:extLst>
      <p:ext uri="{BB962C8B-B14F-4D97-AF65-F5344CB8AC3E}">
        <p14:creationId xmlns:p14="http://schemas.microsoft.com/office/powerpoint/2010/main" val="3577460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TotalTime>
  <Words>2540</Words>
  <Application>Microsoft Macintosh PowerPoint</Application>
  <PresentationFormat>Widescreen</PresentationFormat>
  <Paragraphs>265</Paragraphs>
  <Slides>32</Slides>
  <Notes>22</Notes>
  <HiddenSlides>0</HiddenSlides>
  <MMClips>3</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Arial</vt:lpstr>
      <vt:lpstr>Century Gothic</vt:lpstr>
      <vt:lpstr>Euphemia</vt:lpstr>
      <vt:lpstr>Tahoma</vt:lpstr>
      <vt:lpstr>Verdana</vt:lpstr>
      <vt:lpstr>Wingdings 3</vt:lpstr>
      <vt:lpstr>Ion</vt:lpstr>
      <vt:lpstr>ANTI-OPPRESSIVE MANAGEMEnT (AOP):</vt:lpstr>
      <vt:lpstr>LAND  ACKNOWLEDGEMENT</vt:lpstr>
      <vt:lpstr>Major Points: Changes over the last 30 years </vt:lpstr>
      <vt:lpstr>Who are we and how did we get here?</vt:lpstr>
      <vt:lpstr>     </vt:lpstr>
      <vt:lpstr>Anti-Black Racism</vt:lpstr>
      <vt:lpstr> Islamophobia in Toronto</vt:lpstr>
      <vt:lpstr>Should language learning providers help students deal with racism in Canada?  Yes/No</vt:lpstr>
      <vt:lpstr>Limitations of Policy: Scenario #1</vt:lpstr>
      <vt:lpstr>PowerPoint Presentation</vt:lpstr>
      <vt:lpstr>Limitations of Policy:   Scenario #2</vt:lpstr>
      <vt:lpstr>Are equity policies just a paper tiger?</vt:lpstr>
      <vt:lpstr>1) The White senior received no repercussions.   2) The White custodian received no punishment.  3) Policies are limited.  4) The true purpose of policies is to protect the institution, not achieve equity.   </vt:lpstr>
      <vt:lpstr> </vt:lpstr>
      <vt:lpstr>Barriers to Equity Policy Implementation      Structural  Racism                                                        Media                                                                                                             Individual Acts Stereotypes                                                                                                        Discrimination                                                                                                                                                                            “Since anti-racist individuals did not control mass media, the media became the primary tool that would be used and is still used to convince black viewers, and everyone else, of black inferiority.” bell hooks                </vt:lpstr>
      <vt:lpstr>Management Culture and Strategy: A dying system </vt:lpstr>
      <vt:lpstr>3 Models of Education </vt:lpstr>
      <vt:lpstr>Curriculum</vt:lpstr>
      <vt:lpstr>School Practices</vt:lpstr>
      <vt:lpstr>Theories to support equity:</vt:lpstr>
      <vt:lpstr>Intersectionality</vt:lpstr>
      <vt:lpstr>Transnational Theory</vt:lpstr>
      <vt:lpstr>Community Protests in Toronto </vt:lpstr>
      <vt:lpstr>Relationships transcend time and space across continents and generations to reproduce cultural identities. </vt:lpstr>
      <vt:lpstr>Anti-oppression Theory</vt:lpstr>
      <vt:lpstr>Senge’s Change Management Theory </vt:lpstr>
      <vt:lpstr>PowerPoint Presentation</vt:lpstr>
      <vt:lpstr>Dean Kerwin K. Charles Yale School of Management  Broadly speaking, the requests that  I’ve received for quick action,  whether from direct conversation, or through the petition, may be collapsed to the following themes:  Increase the representation of Blacks among students and faculty Address curricular concerns, such as case representation, new courses, and classroom dynamics Provide more opportunities for consultation and input on school policy Provide metrics, when possible       </vt:lpstr>
      <vt:lpstr>Future Directions in  Education </vt:lpstr>
      <vt:lpstr> </vt:lpstr>
      <vt:lpstr>References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ANTI-OPPRESSIVE MANAGEMEnT (AOP):</dc:title>
  <dc:creator>Munjeera Jefford</dc:creator>
  <cp:lastModifiedBy>Munjeera Jefford</cp:lastModifiedBy>
  <cp:revision>4</cp:revision>
  <dcterms:created xsi:type="dcterms:W3CDTF">2020-11-15T08:23:38Z</dcterms:created>
  <dcterms:modified xsi:type="dcterms:W3CDTF">2021-10-04T21:23:17Z</dcterms:modified>
</cp:coreProperties>
</file>